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34"/>
  </p:notesMasterIdLst>
  <p:sldIdLst>
    <p:sldId id="256" r:id="rId2"/>
    <p:sldId id="290" r:id="rId3"/>
    <p:sldId id="294" r:id="rId4"/>
    <p:sldId id="258" r:id="rId5"/>
    <p:sldId id="259" r:id="rId6"/>
    <p:sldId id="280" r:id="rId7"/>
    <p:sldId id="295" r:id="rId8"/>
    <p:sldId id="282" r:id="rId9"/>
    <p:sldId id="275" r:id="rId10"/>
    <p:sldId id="274" r:id="rId11"/>
    <p:sldId id="289" r:id="rId12"/>
    <p:sldId id="297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62" r:id="rId21"/>
    <p:sldId id="279" r:id="rId22"/>
    <p:sldId id="293" r:id="rId23"/>
    <p:sldId id="299" r:id="rId24"/>
    <p:sldId id="288" r:id="rId25"/>
    <p:sldId id="283" r:id="rId26"/>
    <p:sldId id="257" r:id="rId27"/>
    <p:sldId id="261" r:id="rId28"/>
    <p:sldId id="296" r:id="rId29"/>
    <p:sldId id="284" r:id="rId30"/>
    <p:sldId id="286" r:id="rId31"/>
    <p:sldId id="291" r:id="rId32"/>
    <p:sldId id="2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9D5673-4518-7F3A-21D7-AE4DE1A29A28}" v="5" dt="2022-11-03T07:23:48.229"/>
    <p1510:client id="{23D90FF5-C6CF-E841-B86E-3FEA761ADA2A}" v="13" dt="2022-11-03T07:43:12.476"/>
    <p1510:client id="{2C02767C-9B21-EB93-832F-29214C82FF13}" v="199" dt="2022-11-03T09:48:41.772"/>
    <p1510:client id="{3B36D5ED-1D73-445B-99F6-98D6F035F84F}" v="1812" dt="2022-11-03T09:06:33.439"/>
    <p1510:client id="{43D8282B-AFF9-BE74-2698-4A2F62D52A25}" v="1197" dt="2022-11-03T09:49:38.080"/>
    <p1510:client id="{4DFC5CE5-60BB-AE9F-D7CD-7071A506138B}" v="35" dt="2022-11-03T09:51:38.448"/>
    <p1510:client id="{6376A147-A54E-2856-076C-C283BF6C8C24}" v="782" dt="2022-11-02T13:31:21.671"/>
    <p1510:client id="{817DFA0E-CFDE-04B6-643E-E852FBF70F29}" v="6" dt="2022-11-03T05:53:23.073"/>
    <p1510:client id="{84C01B2A-D1B1-1D16-9013-13486407FF11}" v="38" dt="2022-11-02T15:10:26.117"/>
    <p1510:client id="{A6EBCE5D-FE99-33BD-FBFA-4CBB02CFCE64}" v="216" dt="2022-11-03T08:42:01.237"/>
    <p1510:client id="{AFDCEE88-E287-EE1A-9E96-71B9CC872D51}" v="18" dt="2022-11-03T06:23:38.877"/>
    <p1510:client id="{B3C3E6F4-247B-74CF-2B67-2CF6353DB48F}" v="9" dt="2022-11-03T05:31:51.897"/>
    <p1510:client id="{C1A886DC-F531-E604-D47D-A7D3D336111D}" v="558" dt="2022-11-03T09:48:50.383"/>
    <p1510:client id="{D623ECCC-3CEF-1F47-93B8-2D560BD096BD}" v="438" dt="2022-11-03T09:52:11.459"/>
    <p1510:client id="{D900E44C-0730-41E1-A7DE-0D1FB7918E25}" v="1" dt="2022-11-02T13:13:33.877"/>
    <p1510:client id="{E878FA13-E564-CF3D-B30C-5A1DA964E537}" v="100" dt="2022-11-03T09:51:31.725"/>
    <p1510:client id="{F4E6DE2E-B586-FCB9-1D16-3A216A44674E}" v="5" dt="2022-11-02T15:39:41.963"/>
    <p1510:client id="{F581CFE6-87BC-4353-B574-5B2A83D95BF4}" v="1" dt="2022-11-02T13:13:31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2"/>
  </p:normalViewPr>
  <p:slideViewPr>
    <p:cSldViewPr snapToGrid="0">
      <p:cViewPr varScale="1">
        <p:scale>
          <a:sx n="104" d="100"/>
          <a:sy n="104" d="100"/>
        </p:scale>
        <p:origin x="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050B6-BA59-1C44-A02B-2DE19BDF95BE}" type="datetimeFigureOut">
              <a:rPr kumimoji="1" lang="zh-CN" altLang="en-US" smtClean="0"/>
              <a:t>2022/11/3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B2C97-3F7F-D545-A1A8-C4155A285F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42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B2C97-3F7F-D545-A1A8-C4155A285F3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76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7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5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2293"/>
            <a:ext cx="10515600" cy="4351338"/>
          </a:xfrm>
        </p:spPr>
        <p:txBody>
          <a:bodyPr/>
          <a:lstStyle>
            <a:lvl1pPr>
              <a:defRPr b="1">
                <a:latin typeface="微软雅黑" charset="0"/>
                <a:ea typeface="微软雅黑" charset="0"/>
                <a:cs typeface="微软雅黑" charset="0"/>
              </a:defRPr>
            </a:lvl1pPr>
            <a:lvl2pPr>
              <a:lnSpc>
                <a:spcPct val="120000"/>
              </a:lnSpc>
              <a:spcAft>
                <a:spcPts val="300"/>
              </a:spcAft>
              <a:defRPr>
                <a:latin typeface="微软雅黑" charset="0"/>
                <a:ea typeface="微软雅黑" charset="0"/>
                <a:cs typeface="微软雅黑" charset="0"/>
              </a:defRPr>
            </a:lvl2pPr>
            <a:lvl3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3pPr>
            <a:lvl4pPr>
              <a:defRPr>
                <a:latin typeface="微软雅黑" charset="0"/>
                <a:ea typeface="微软雅黑" charset="0"/>
                <a:cs typeface="微软雅黑" charset="0"/>
              </a:defRPr>
            </a:lvl4pPr>
            <a:lvl5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2F7B-BEDB-4161-8918-C94BE7B62C32}" type="datetime1">
              <a:rPr kumimoji="1" lang="zh-CN" altLang="en-US" smtClean="0"/>
              <a:t>2022/11/3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CUHKSZ-IRIM-AIRS-</a:t>
            </a:r>
            <a:r>
              <a:rPr kumimoji="1" lang="zh-CN" altLang="en-US"/>
              <a:t>特种机器人中心内部资料，请勿外传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46742" y="1503759"/>
            <a:ext cx="4514444" cy="1869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1503758"/>
            <a:ext cx="246743" cy="1869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17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微软雅黑" charset="0"/>
                <a:ea typeface="微软雅黑" charset="0"/>
                <a:cs typeface="微软雅黑" charset="0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2293"/>
            <a:ext cx="10515600" cy="4351338"/>
          </a:xfrm>
        </p:spPr>
        <p:txBody>
          <a:bodyPr/>
          <a:lstStyle>
            <a:lvl1pPr>
              <a:defRPr b="1">
                <a:latin typeface="微软雅黑" charset="0"/>
                <a:ea typeface="微软雅黑" charset="0"/>
                <a:cs typeface="微软雅黑" charset="0"/>
              </a:defRPr>
            </a:lvl1pPr>
            <a:lvl2pPr>
              <a:lnSpc>
                <a:spcPct val="120000"/>
              </a:lnSpc>
              <a:spcAft>
                <a:spcPts val="300"/>
              </a:spcAft>
              <a:defRPr>
                <a:latin typeface="微软雅黑" charset="0"/>
                <a:ea typeface="微软雅黑" charset="0"/>
                <a:cs typeface="微软雅黑" charset="0"/>
              </a:defRPr>
            </a:lvl2pPr>
            <a:lvl3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3pPr>
            <a:lvl4pPr>
              <a:defRPr>
                <a:latin typeface="微软雅黑" charset="0"/>
                <a:ea typeface="微软雅黑" charset="0"/>
                <a:cs typeface="微软雅黑" charset="0"/>
              </a:defRPr>
            </a:lvl4pPr>
            <a:lvl5pPr>
              <a:lnSpc>
                <a:spcPct val="120000"/>
              </a:lnSpc>
              <a:defRPr>
                <a:latin typeface="微软雅黑" charset="0"/>
                <a:ea typeface="微软雅黑" charset="0"/>
                <a:cs typeface="微软雅黑" charset="0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A2F7B-BEDB-4161-8918-C94BE7B62C32}" type="datetime1">
              <a:rPr kumimoji="1" lang="zh-CN" altLang="en-US" smtClean="0"/>
              <a:t>2022/11/3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CUHKSZ-IRIM-AIRS-</a:t>
            </a:r>
            <a:r>
              <a:rPr kumimoji="1" lang="zh-CN" altLang="en-US"/>
              <a:t>特种机器人中心内部资料，请勿外传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F4B19-15CE-6447-8B5B-203C99CD9CD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246742" y="1503759"/>
            <a:ext cx="4514444" cy="1869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1503758"/>
            <a:ext cx="246743" cy="1869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38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7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3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2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9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3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1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6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6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EFBF4-D34F-7596-D740-2C80054B6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ea typeface="+mj-lt"/>
                <a:cs typeface="+mj-lt"/>
              </a:rPr>
              <a:t>Sexist Comment Detection in Chinese Social Media</a:t>
            </a:r>
            <a:endParaRPr lang="zh-CN" dirty="0">
              <a:ea typeface="+mj-lt"/>
              <a:cs typeface="+mj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ED6BBB-8D74-8253-0BAA-B8C599A18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>
                <a:ea typeface="等线"/>
                <a:cs typeface="Calibri"/>
              </a:rPr>
              <a:t>Fan Yingshua</a:t>
            </a:r>
            <a:r>
              <a:rPr lang="en-US" altLang="zh-CN" dirty="0">
                <a:ea typeface="等线"/>
                <a:cs typeface="Calibri"/>
              </a:rPr>
              <a:t>n</a:t>
            </a:r>
            <a:r>
              <a:rPr lang="zh-CN" altLang="en-US" dirty="0">
                <a:ea typeface="等线"/>
                <a:cs typeface="Calibri"/>
              </a:rPr>
              <a:t>g, Chen</a:t>
            </a:r>
            <a:r>
              <a:rPr lang="en-US" altLang="zh-CN" dirty="0">
                <a:ea typeface="等线"/>
                <a:cs typeface="Calibri"/>
              </a:rPr>
              <a:t> </a:t>
            </a:r>
            <a:r>
              <a:rPr lang="zh-CN" altLang="en-US" dirty="0">
                <a:ea typeface="等线"/>
                <a:cs typeface="Calibri"/>
              </a:rPr>
              <a:t>Zhihui</a:t>
            </a:r>
            <a:endParaRPr lang="zh-CN" dirty="0">
              <a:ea typeface="等线" panose="02010600030101010101" pitchFamily="2" charset="-122"/>
              <a:cs typeface="Calibri"/>
            </a:endParaRPr>
          </a:p>
          <a:p>
            <a:r>
              <a:rPr lang="zh-CN" altLang="en-US" dirty="0">
                <a:ea typeface="等线"/>
                <a:cs typeface="Calibri"/>
              </a:rPr>
              <a:t>Fang Cunling, Guo Minxin, </a:t>
            </a:r>
            <a:r>
              <a:rPr lang="en-US" altLang="zh-CN" dirty="0">
                <a:ea typeface="等线"/>
                <a:cs typeface="Calibri"/>
              </a:rPr>
              <a:t>Sun </a:t>
            </a:r>
            <a:r>
              <a:rPr lang="en-US" altLang="zh-CN" dirty="0" err="1">
                <a:ea typeface="等线"/>
                <a:cs typeface="Calibri"/>
              </a:rPr>
              <a:t>Yize</a:t>
            </a:r>
            <a:endParaRPr lang="zh-CN" dirty="0">
              <a:ea typeface="等线" panose="02010600030101010101" pitchFamily="2" charset="-122"/>
              <a:cs typeface="Calibri"/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99BCE8CF-1C25-41D0-D646-B70008F52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AA1EC0-AEDF-E4EA-ACE4-889887161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A46B99EA-FDFA-E51F-FFD4-F00317204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E225F-D28D-D9AD-633D-4DD6B043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D0503D0-DA96-1535-EA2A-A74FF12A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125AD-FE49-C5A4-4722-B1969088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431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FB906-28BA-1F1B-9303-C77EBA071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211" y="2367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等线 Light"/>
                <a:ea typeface="微软雅黑"/>
              </a:rPr>
              <a:t>10-Million-Sized Corpus for Sexist Comment Detection</a:t>
            </a:r>
            <a:endParaRPr lang="zh-CN" sz="3600" dirty="0">
              <a:latin typeface="等线 Light"/>
              <a:ea typeface="等线 Ligh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5D8496-25D0-FDC6-7548-92CA9E140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7"/>
          <a:stretch/>
        </p:blipFill>
        <p:spPr>
          <a:xfrm>
            <a:off x="4946352" y="1434842"/>
            <a:ext cx="6999330" cy="5374063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08DDBF5-5CCF-E7EB-63A7-FDD4C8EF0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32" y="2868785"/>
            <a:ext cx="2743200" cy="1628384"/>
          </a:xfrm>
          <a:prstGeom prst="rect">
            <a:avLst/>
          </a:prstGeom>
        </p:spPr>
      </p:pic>
      <p:grpSp>
        <p:nvGrpSpPr>
          <p:cNvPr id="7" name="Group 21">
            <a:extLst>
              <a:ext uri="{FF2B5EF4-FFF2-40B4-BE49-F238E27FC236}">
                <a16:creationId xmlns:a16="http://schemas.microsoft.com/office/drawing/2014/main" id="{BCE69E4D-6365-7EC5-50F7-5269F8A63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BF5DE7-C5B5-529A-8676-F52517600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9A0266A1-775E-CFE5-0E84-70C943796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1E2A0A-2CF9-DBF2-052C-B2C375E2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06A20FA7-77A1-4CF2-CADE-2CD481645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914EBE4-FABF-63D8-4B72-C93A292DF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696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6A609E3-D7AF-4802-BFB7-C0EA4B3532B3}"/>
              </a:ext>
            </a:extLst>
          </p:cNvPr>
          <p:cNvSpPr txBox="1"/>
          <p:nvPr/>
        </p:nvSpPr>
        <p:spPr>
          <a:xfrm>
            <a:off x="778374" y="1772804"/>
            <a:ext cx="609702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/>
              <a:t>Internet Novels : </a:t>
            </a:r>
          </a:p>
          <a:p>
            <a:r>
              <a:rPr lang="zh-CN" altLang="en-US" sz="1800"/>
              <a:t>什么</a:t>
            </a:r>
            <a:r>
              <a:rPr lang="en-US" altLang="zh-CN" sz="1800"/>
              <a:t>/</a:t>
            </a:r>
            <a:r>
              <a:rPr lang="zh-CN" altLang="en-US" sz="1800"/>
              <a:t>霸道</a:t>
            </a:r>
            <a:r>
              <a:rPr lang="en-US" altLang="zh-CN" sz="1800"/>
              <a:t>/</a:t>
            </a:r>
            <a:r>
              <a:rPr lang="zh-CN" altLang="en-US" sz="1800"/>
              <a:t>总裁 </a:t>
            </a:r>
            <a:r>
              <a:rPr lang="en-US" altLang="zh-CN" sz="1800"/>
              <a:t>/</a:t>
            </a:r>
            <a:r>
              <a:rPr lang="zh-CN" altLang="en-US" sz="1800"/>
              <a:t>真娘们 </a:t>
            </a:r>
            <a:r>
              <a:rPr lang="en-US" altLang="zh-CN" sz="1800"/>
              <a:t>/</a:t>
            </a:r>
            <a:r>
              <a:rPr lang="zh-CN" altLang="en-US" sz="1800"/>
              <a:t>明明</a:t>
            </a:r>
            <a:r>
              <a:rPr lang="en-US" altLang="zh-CN" sz="1800"/>
              <a:t>/</a:t>
            </a:r>
            <a:r>
              <a:rPr lang="zh-CN" altLang="en-US" sz="1800"/>
              <a:t>就</a:t>
            </a:r>
            <a:r>
              <a:rPr lang="en-US" altLang="zh-CN" sz="1800"/>
              <a:t>/</a:t>
            </a:r>
            <a:r>
              <a:rPr lang="zh-CN" altLang="en-US" sz="1800"/>
              <a:t>跟</a:t>
            </a:r>
            <a:r>
              <a:rPr lang="en-US" altLang="zh-CN" sz="1800"/>
              <a:t>/</a:t>
            </a:r>
            <a:r>
              <a:rPr lang="zh-CN" altLang="en-US" sz="1800"/>
              <a:t>原先 </a:t>
            </a:r>
            <a:r>
              <a:rPr lang="en-US" altLang="zh-CN" sz="1800"/>
              <a:t>/</a:t>
            </a:r>
            <a:r>
              <a:rPr lang="zh-CN" altLang="en-US" sz="1800"/>
              <a:t>世界</a:t>
            </a:r>
            <a:r>
              <a:rPr lang="en-US" altLang="zh-CN" sz="1800"/>
              <a:t>/</a:t>
            </a:r>
            <a:r>
              <a:rPr lang="zh-CN" altLang="en-US" sz="1800"/>
              <a:t>中</a:t>
            </a:r>
            <a:r>
              <a:rPr lang="en-US" altLang="zh-CN" sz="1800"/>
              <a:t>/</a:t>
            </a:r>
            <a:r>
              <a:rPr lang="zh-CN" altLang="en-US" sz="1800"/>
              <a:t>那 一部分</a:t>
            </a:r>
            <a:r>
              <a:rPr lang="en-US" altLang="zh-CN" sz="1800"/>
              <a:t>/</a:t>
            </a:r>
            <a:r>
              <a:rPr lang="zh-CN" altLang="en-US" sz="1800"/>
              <a:t>完全</a:t>
            </a:r>
            <a:r>
              <a:rPr lang="en-US" altLang="zh-CN" sz="1800"/>
              <a:t>/</a:t>
            </a:r>
            <a:r>
              <a:rPr lang="zh-CN" altLang="en-US" sz="1800"/>
              <a:t>不讲道理</a:t>
            </a:r>
            <a:r>
              <a:rPr lang="en-US" altLang="zh-CN" sz="1800"/>
              <a:t>/</a:t>
            </a:r>
            <a:r>
              <a:rPr lang="zh-CN" altLang="en-US" sz="1800"/>
              <a:t>的</a:t>
            </a:r>
            <a:r>
              <a:rPr lang="en-US" altLang="zh-CN" sz="1800"/>
              <a:t>/</a:t>
            </a:r>
            <a:r>
              <a:rPr lang="zh-CN" altLang="en-US" sz="1800"/>
              <a:t>女人</a:t>
            </a:r>
            <a:r>
              <a:rPr lang="en-US" altLang="zh-CN" sz="1800"/>
              <a:t>/</a:t>
            </a:r>
            <a:r>
              <a:rPr lang="zh-CN" altLang="en-US" sz="1800"/>
              <a:t>一样</a:t>
            </a:r>
            <a:endParaRPr lang="en-US" altLang="zh-CN" sz="1800"/>
          </a:p>
          <a:p>
            <a:r>
              <a:rPr lang="zh-CN" altLang="en-US" sz="1800"/>
              <a:t>有种</a:t>
            </a:r>
            <a:r>
              <a:rPr lang="en-US" altLang="zh-CN" sz="1800"/>
              <a:t>/</a:t>
            </a:r>
            <a:r>
              <a:rPr lang="zh-CN" altLang="en-US" sz="1800"/>
              <a:t>职业女性</a:t>
            </a:r>
            <a:r>
              <a:rPr lang="en-US" altLang="zh-CN" sz="1800"/>
              <a:t>/</a:t>
            </a:r>
            <a:r>
              <a:rPr lang="zh-CN" altLang="en-US" sz="1800"/>
              <a:t>都市</a:t>
            </a:r>
            <a:r>
              <a:rPr lang="en-US" altLang="zh-CN" sz="1800"/>
              <a:t>/</a:t>
            </a:r>
            <a:r>
              <a:rPr lang="zh-CN" altLang="en-US" sz="1800"/>
              <a:t>小说</a:t>
            </a:r>
            <a:r>
              <a:rPr lang="en-US" altLang="zh-CN" sz="1800"/>
              <a:t>/</a:t>
            </a:r>
            <a:r>
              <a:rPr lang="zh-CN" altLang="en-US" sz="1800"/>
              <a:t>中</a:t>
            </a:r>
            <a:r>
              <a:rPr lang="en-US" altLang="zh-CN" sz="1800"/>
              <a:t>/</a:t>
            </a:r>
            <a:r>
              <a:rPr lang="zh-CN" altLang="en-US" sz="1800"/>
              <a:t>所</a:t>
            </a:r>
            <a:r>
              <a:rPr lang="en-US" altLang="zh-CN" sz="1800"/>
              <a:t>/</a:t>
            </a:r>
            <a:r>
              <a:rPr lang="zh-CN" altLang="en-US" sz="1800"/>
              <a:t>形容</a:t>
            </a:r>
            <a:r>
              <a:rPr lang="en-US" altLang="zh-CN" sz="1800"/>
              <a:t>/</a:t>
            </a:r>
            <a:r>
              <a:rPr lang="zh-CN" altLang="en-US" sz="1800"/>
              <a:t>的</a:t>
            </a:r>
            <a:r>
              <a:rPr lang="en-US" altLang="zh-CN" sz="1800"/>
              <a:t>/</a:t>
            </a:r>
            <a:r>
              <a:rPr lang="zh-CN" altLang="en-US" sz="1800"/>
              <a:t>冰山</a:t>
            </a:r>
            <a:r>
              <a:rPr lang="en-US" altLang="zh-CN" sz="1800"/>
              <a:t>/</a:t>
            </a:r>
            <a:r>
              <a:rPr lang="zh-CN" altLang="en-US" sz="1800"/>
              <a:t>美女</a:t>
            </a:r>
            <a:r>
              <a:rPr lang="en-US" altLang="zh-CN" sz="1800"/>
              <a:t>/</a:t>
            </a:r>
            <a:r>
              <a:rPr lang="zh-CN" altLang="en-US" sz="1800"/>
              <a:t>总裁 </a:t>
            </a:r>
            <a:r>
              <a:rPr lang="en-US" altLang="zh-CN" sz="1800"/>
              <a:t>/</a:t>
            </a:r>
            <a:r>
              <a:rPr lang="zh-CN" altLang="en-US" sz="1800"/>
              <a:t>的</a:t>
            </a:r>
            <a:r>
              <a:rPr lang="en-US" altLang="zh-CN" sz="1800"/>
              <a:t>/</a:t>
            </a:r>
            <a:r>
              <a:rPr lang="zh-CN" altLang="en-US" sz="1800"/>
              <a:t>诱惑  </a:t>
            </a:r>
            <a:r>
              <a:rPr lang="en-US" altLang="zh-CN" sz="1800"/>
              <a:t>		-- 《</a:t>
            </a:r>
            <a:r>
              <a:rPr lang="zh-CN" altLang="en-US"/>
              <a:t>制霸女权世界</a:t>
            </a:r>
            <a:r>
              <a:rPr lang="en-US" altLang="zh-CN"/>
              <a:t>》</a:t>
            </a:r>
            <a:endParaRPr lang="en-US" altLang="zh-CN" sz="1800"/>
          </a:p>
          <a:p>
            <a:endParaRPr lang="en-US" altLang="zh-CN"/>
          </a:p>
          <a:p>
            <a:r>
              <a:rPr lang="en-US" altLang="zh-CN" sz="1800"/>
              <a:t>Classic Books/ Novels:</a:t>
            </a:r>
          </a:p>
          <a:p>
            <a:r>
              <a:rPr lang="zh-CN" altLang="en-US"/>
              <a:t>女性主义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理论</a:t>
            </a:r>
            <a:r>
              <a:rPr lang="en-US" altLang="zh-CN"/>
              <a:t>/</a:t>
            </a:r>
            <a:r>
              <a:rPr lang="zh-CN" altLang="en-US"/>
              <a:t>千头万绪</a:t>
            </a:r>
            <a:r>
              <a:rPr lang="en-US" altLang="zh-CN"/>
              <a:t>/</a:t>
            </a:r>
            <a:r>
              <a:rPr lang="zh-CN" altLang="en-US"/>
              <a:t>归根结底</a:t>
            </a:r>
            <a:r>
              <a:rPr lang="en-US" altLang="zh-CN"/>
              <a:t>/</a:t>
            </a:r>
            <a:r>
              <a:rPr lang="zh-CN" altLang="en-US"/>
              <a:t>就是</a:t>
            </a:r>
            <a:r>
              <a:rPr lang="en-US" altLang="zh-CN"/>
              <a:t>/</a:t>
            </a:r>
            <a:r>
              <a:rPr lang="zh-CN" altLang="en-US"/>
              <a:t>一句 话</a:t>
            </a:r>
            <a:r>
              <a:rPr lang="en-US" altLang="zh-CN"/>
              <a:t>/</a:t>
            </a:r>
            <a:r>
              <a:rPr lang="zh-CN" altLang="en-US"/>
              <a:t>在</a:t>
            </a:r>
            <a:r>
              <a:rPr lang="en-US" altLang="zh-CN"/>
              <a:t>/</a:t>
            </a:r>
            <a:r>
              <a:rPr lang="zh-CN" altLang="en-US"/>
              <a:t>全人类</a:t>
            </a:r>
            <a:r>
              <a:rPr lang="en-US" altLang="zh-CN"/>
              <a:t>/</a:t>
            </a:r>
            <a:r>
              <a:rPr lang="zh-CN" altLang="en-US"/>
              <a:t>实现</a:t>
            </a:r>
            <a:r>
              <a:rPr lang="en-US" altLang="zh-CN"/>
              <a:t>/</a:t>
            </a:r>
            <a:r>
              <a:rPr lang="zh-CN" altLang="en-US"/>
              <a:t>男女平等 </a:t>
            </a:r>
            <a:r>
              <a:rPr lang="en-US" altLang="zh-CN"/>
              <a:t> </a:t>
            </a:r>
          </a:p>
          <a:p>
            <a:r>
              <a:rPr lang="zh-CN" altLang="en-US"/>
              <a:t>弗洛伊德</a:t>
            </a:r>
            <a:r>
              <a:rPr lang="en-US" altLang="zh-CN"/>
              <a:t>/</a:t>
            </a:r>
            <a:r>
              <a:rPr lang="zh-CN" altLang="en-US"/>
              <a:t>认为 </a:t>
            </a:r>
            <a:r>
              <a:rPr lang="en-US" altLang="zh-CN"/>
              <a:t>/</a:t>
            </a:r>
            <a:r>
              <a:rPr lang="zh-CN" altLang="en-US"/>
              <a:t>人类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性文明史</a:t>
            </a:r>
            <a:r>
              <a:rPr lang="en-US" altLang="zh-CN"/>
              <a:t>/</a:t>
            </a:r>
            <a:r>
              <a:rPr lang="zh-CN" altLang="en-US"/>
              <a:t>就是</a:t>
            </a:r>
            <a:r>
              <a:rPr lang="en-US" altLang="zh-CN"/>
              <a:t>/</a:t>
            </a:r>
            <a:r>
              <a:rPr lang="zh-CN" altLang="en-US"/>
              <a:t>人</a:t>
            </a:r>
            <a:r>
              <a:rPr lang="en-US" altLang="zh-CN"/>
              <a:t>/</a:t>
            </a:r>
            <a:r>
              <a:rPr lang="zh-CN" altLang="en-US"/>
              <a:t>被</a:t>
            </a:r>
            <a:r>
              <a:rPr lang="en-US" altLang="zh-CN"/>
              <a:t>/</a:t>
            </a:r>
            <a:r>
              <a:rPr lang="zh-CN" altLang="en-US"/>
              <a:t>压抑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历史</a:t>
            </a:r>
            <a:r>
              <a:rPr lang="en-US" altLang="zh-CN"/>
              <a:t>		-- </a:t>
            </a:r>
            <a:r>
              <a:rPr lang="zh-CN" altLang="en-US"/>
              <a:t>李银河</a:t>
            </a:r>
            <a:r>
              <a:rPr lang="en-US" altLang="zh-CN"/>
              <a:t>《</a:t>
            </a:r>
            <a:r>
              <a:rPr lang="zh-CN" altLang="en-US"/>
              <a:t>女性主义</a:t>
            </a:r>
            <a:r>
              <a:rPr lang="en-US" altLang="zh-CN"/>
              <a:t>》</a:t>
            </a:r>
          </a:p>
          <a:p>
            <a:endParaRPr lang="en-US" altLang="zh-CN"/>
          </a:p>
          <a:p>
            <a:r>
              <a:rPr lang="zh-CN" altLang="en-US"/>
              <a:t>他</a:t>
            </a:r>
            <a:r>
              <a:rPr lang="en-US" altLang="zh-CN"/>
              <a:t>/</a:t>
            </a:r>
            <a:r>
              <a:rPr lang="zh-CN" altLang="en-US"/>
              <a:t>说</a:t>
            </a:r>
            <a:r>
              <a:rPr lang="en-US" altLang="zh-CN"/>
              <a:t>/</a:t>
            </a:r>
            <a:r>
              <a:rPr lang="zh-CN" altLang="en-US"/>
              <a:t>一个</a:t>
            </a:r>
            <a:r>
              <a:rPr lang="en-US" altLang="zh-CN"/>
              <a:t>/</a:t>
            </a:r>
            <a:r>
              <a:rPr lang="zh-CN" altLang="en-US"/>
              <a:t>是</a:t>
            </a:r>
            <a:r>
              <a:rPr lang="en-US" altLang="zh-CN"/>
              <a:t>/</a:t>
            </a:r>
            <a:r>
              <a:rPr lang="zh-CN" altLang="en-US"/>
              <a:t>他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白玫瑰 ， 一个</a:t>
            </a:r>
            <a:r>
              <a:rPr lang="en-US" altLang="zh-CN"/>
              <a:t>/</a:t>
            </a:r>
            <a:r>
              <a:rPr lang="zh-CN" altLang="en-US"/>
              <a:t>是</a:t>
            </a:r>
            <a:r>
              <a:rPr lang="en-US" altLang="zh-CN"/>
              <a:t>/</a:t>
            </a:r>
            <a:r>
              <a:rPr lang="zh-CN" altLang="en-US"/>
              <a:t>他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红玫瑰 </a:t>
            </a:r>
            <a:r>
              <a:rPr lang="en-US" altLang="zh-CN"/>
              <a:t>/</a:t>
            </a:r>
            <a:r>
              <a:rPr lang="zh-CN" altLang="en-US"/>
              <a:t> 一个</a:t>
            </a:r>
            <a:r>
              <a:rPr lang="en-US" altLang="zh-CN"/>
              <a:t>/</a:t>
            </a:r>
            <a:r>
              <a:rPr lang="zh-CN" altLang="en-US"/>
              <a:t>是</a:t>
            </a:r>
            <a:r>
              <a:rPr lang="en-US" altLang="zh-CN"/>
              <a:t>/</a:t>
            </a:r>
            <a:r>
              <a:rPr lang="zh-CN" altLang="en-US"/>
              <a:t>圣洁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妻 </a:t>
            </a:r>
            <a:r>
              <a:rPr lang="en-US" altLang="zh-CN"/>
              <a:t>/</a:t>
            </a:r>
            <a:r>
              <a:rPr lang="zh-CN" altLang="en-US"/>
              <a:t>一个</a:t>
            </a:r>
            <a:r>
              <a:rPr lang="en-US" altLang="zh-CN"/>
              <a:t>/</a:t>
            </a:r>
            <a:r>
              <a:rPr lang="zh-CN" altLang="en-US"/>
              <a:t>是</a:t>
            </a:r>
            <a:r>
              <a:rPr lang="en-US" altLang="zh-CN"/>
              <a:t>/</a:t>
            </a:r>
            <a:r>
              <a:rPr lang="zh-CN" altLang="en-US"/>
              <a:t>热烈</a:t>
            </a:r>
            <a:r>
              <a:rPr lang="en-US" altLang="zh-CN"/>
              <a:t>/</a:t>
            </a:r>
            <a:r>
              <a:rPr lang="zh-CN" altLang="en-US"/>
              <a:t>的</a:t>
            </a:r>
            <a:r>
              <a:rPr lang="en-US" altLang="zh-CN"/>
              <a:t>/</a:t>
            </a:r>
            <a:r>
              <a:rPr lang="zh-CN" altLang="en-US"/>
              <a:t>情妇</a:t>
            </a:r>
            <a:endParaRPr lang="en-US" altLang="zh-CN"/>
          </a:p>
          <a:p>
            <a:r>
              <a:rPr lang="en-US" altLang="zh-CN"/>
              <a:t>		-- </a:t>
            </a:r>
            <a:r>
              <a:rPr lang="zh-CN" altLang="en-US"/>
              <a:t>张爱玲</a:t>
            </a:r>
            <a:r>
              <a:rPr lang="en-US" altLang="zh-CN"/>
              <a:t>《</a:t>
            </a:r>
            <a:r>
              <a:rPr lang="zh-CN" altLang="en-US"/>
              <a:t>红玫瑰与白玫瑰</a:t>
            </a:r>
            <a:r>
              <a:rPr lang="en-US" altLang="zh-CN"/>
              <a:t>》</a:t>
            </a:r>
          </a:p>
          <a:p>
            <a:endParaRPr lang="en-US" altLang="zh-CN"/>
          </a:p>
          <a:p>
            <a:r>
              <a:rPr lang="zh-CN" altLang="en-US" sz="1800"/>
              <a:t> </a:t>
            </a:r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014451-D0B2-F748-2161-97C5EED82DF9}"/>
              </a:ext>
            </a:extLst>
          </p:cNvPr>
          <p:cNvSpPr txBox="1"/>
          <p:nvPr/>
        </p:nvSpPr>
        <p:spPr>
          <a:xfrm>
            <a:off x="8331641" y="2037046"/>
            <a:ext cx="26561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/>
              <a:t>Diverse Writing Style</a:t>
            </a:r>
          </a:p>
          <a:p>
            <a:pPr algn="ctr"/>
            <a:r>
              <a:rPr lang="en-US" altLang="zh-CN" sz="2000" b="1"/>
              <a:t> </a:t>
            </a:r>
          </a:p>
          <a:p>
            <a:pPr algn="ctr"/>
            <a:r>
              <a:rPr lang="en-US" altLang="zh-CN" sz="2000" b="1"/>
              <a:t>Divers Expressions</a:t>
            </a:r>
          </a:p>
          <a:p>
            <a:pPr algn="ctr"/>
            <a:endParaRPr lang="en-US" altLang="zh-CN" sz="2000" b="1"/>
          </a:p>
          <a:p>
            <a:pPr algn="ctr"/>
            <a:r>
              <a:rPr lang="en-US" altLang="zh-CN" sz="2000" b="1">
                <a:solidFill>
                  <a:srgbClr val="000000"/>
                </a:solidFill>
              </a:rPr>
              <a:t>D</a:t>
            </a:r>
            <a:r>
              <a:rPr lang="en-US" altLang="zh-CN" sz="2000" b="1" i="0">
                <a:solidFill>
                  <a:srgbClr val="000000"/>
                </a:solidFill>
                <a:effectLst/>
              </a:rPr>
              <a:t>omain-Specific Words</a:t>
            </a:r>
            <a:endParaRPr lang="en-US" altLang="zh-CN" sz="2000" b="1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81DF936-D75F-B6A8-7628-29CD1CAA35E7}"/>
              </a:ext>
            </a:extLst>
          </p:cNvPr>
          <p:cNvSpPr txBox="1">
            <a:spLocks/>
          </p:cNvSpPr>
          <p:nvPr/>
        </p:nvSpPr>
        <p:spPr>
          <a:xfrm>
            <a:off x="842211" y="236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等线 Light"/>
                <a:ea typeface="微软雅黑"/>
              </a:rPr>
              <a:t>10-Million-Sized Corpus for Sexist Comment Detection</a:t>
            </a:r>
            <a:endParaRPr lang="zh-CN" sz="3600" dirty="0">
              <a:latin typeface="等线 Light"/>
              <a:ea typeface="等线 Light"/>
            </a:endParaRPr>
          </a:p>
        </p:txBody>
      </p:sp>
      <p:grpSp>
        <p:nvGrpSpPr>
          <p:cNvPr id="10" name="Group 21">
            <a:extLst>
              <a:ext uri="{FF2B5EF4-FFF2-40B4-BE49-F238E27FC236}">
                <a16:creationId xmlns:a16="http://schemas.microsoft.com/office/drawing/2014/main" id="{D81003F5-F508-3576-C625-8F2E5BCB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B81AA0-27A3-310E-EB02-DA3E8B6D7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23">
              <a:extLst>
                <a:ext uri="{FF2B5EF4-FFF2-40B4-BE49-F238E27FC236}">
                  <a16:creationId xmlns:a16="http://schemas.microsoft.com/office/drawing/2014/main" id="{D5C9C950-0313-9B83-71D6-A6873DE3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798D4A-7874-8D93-66BE-2E242DE6B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E26429FD-DFB0-0618-4185-BB6A847D7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4253F2-4739-0628-8D8B-9487CFD90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692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C2DEF-97D8-0C90-F411-C02C1867D5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1" y="-38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>
                <a:latin typeface="等线 Light"/>
                <a:ea typeface="等线 Light"/>
              </a:rPr>
              <a:t>Word2Vector:  Continuous Bag of Word</a:t>
            </a:r>
            <a:endParaRPr lang="zh-CN" altLang="en-US" sz="3600">
              <a:latin typeface="等线 Light"/>
              <a:ea typeface="等线 Light"/>
            </a:endParaRPr>
          </a:p>
        </p:txBody>
      </p:sp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8FB24C1C-A351-2F28-8E6C-EDA33040E591}"/>
              </a:ext>
            </a:extLst>
          </p:cNvPr>
          <p:cNvSpPr/>
          <p:nvPr/>
        </p:nvSpPr>
        <p:spPr>
          <a:xfrm>
            <a:off x="636400" y="2474941"/>
            <a:ext cx="2357120" cy="1965960"/>
          </a:xfrm>
          <a:prstGeom prst="snip2Same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近现代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由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男权社会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向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男女平权</a:t>
            </a:r>
            <a:r>
              <a:rPr lang="en-US" altLang="zh-CN">
                <a:solidFill>
                  <a:srgbClr val="FF0000"/>
                </a:solidFill>
                <a:highlight>
                  <a:srgbClr val="FFFF00"/>
                </a:highlight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社会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转变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过程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中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逐渐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趋向 平等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的</a:t>
            </a:r>
            <a:r>
              <a:rPr lang="en-US" altLang="zh-CN">
                <a:solidFill>
                  <a:srgbClr val="FF0000"/>
                </a:solidFill>
                <a:latin typeface="Amasis MT Pro Black" panose="020B0604020202020204" pitchFamily="18" charset="0"/>
              </a:rPr>
              <a:t>/</a:t>
            </a:r>
            <a:r>
              <a:rPr lang="zh-CN" altLang="en-US">
                <a:solidFill>
                  <a:srgbClr val="FF0000"/>
                </a:solidFill>
                <a:latin typeface="Amasis MT Pro Black" panose="020B0604020202020204" pitchFamily="18" charset="0"/>
              </a:rPr>
              <a:t>两性关系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268A19-5D30-2C07-7D2C-902F8DB3B798}"/>
                  </a:ext>
                </a:extLst>
              </p:cNvPr>
              <p:cNvSpPr txBox="1"/>
              <p:nvPr/>
            </p:nvSpPr>
            <p:spPr>
              <a:xfrm>
                <a:off x="302320" y="5197642"/>
                <a:ext cx="4790927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Generate one hot</a:t>
                </a:r>
                <a:r>
                  <a:rPr lang="zh-CN" altLang="en-US"/>
                  <a:t> </a:t>
                </a:r>
                <a:r>
                  <a:rPr lang="en-US" altLang="zh-CN"/>
                  <a:t>word</a:t>
                </a:r>
                <a:r>
                  <a:rPr lang="zh-CN" altLang="en-US"/>
                  <a:t> </a:t>
                </a:r>
                <a:r>
                  <a:rPr lang="en-US" altLang="zh-CN"/>
                  <a:t>vectors,</a:t>
                </a:r>
                <a:r>
                  <a:rPr lang="zh-CN" altLang="en-US"/>
                  <a:t> </a:t>
                </a:r>
                <a:r>
                  <a:rPr lang="en-US" altLang="zh-CN"/>
                  <a:t>windows</a:t>
                </a:r>
                <a:r>
                  <a:rPr lang="zh-CN" altLang="en-US"/>
                  <a:t> </a:t>
                </a:r>
                <a:r>
                  <a:rPr lang="en-US" altLang="zh-CN"/>
                  <a:t>size = 1</a:t>
                </a:r>
              </a:p>
              <a:p>
                <a:r>
                  <a:rPr lang="en-US" altLang="zh-CN"/>
                  <a:t>Input one hot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40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  <a:p>
                <a:endParaRPr lang="en-US" altLang="zh-CN" b="1">
                  <a:cs typeface="Aharoni" panose="02010803020104030203" pitchFamily="2" charset="-79"/>
                </a:endParaRPr>
              </a:p>
              <a:p>
                <a:endParaRPr lang="zh-CN" altLang="en-US" sz="1400" b="1"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268A19-5D30-2C07-7D2C-902F8DB3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20" y="5197642"/>
                <a:ext cx="4790927" cy="1138773"/>
              </a:xfrm>
              <a:prstGeom prst="rect">
                <a:avLst/>
              </a:prstGeom>
              <a:blipFill>
                <a:blip r:embed="rId2"/>
                <a:stretch>
                  <a:fillRect l="-1323" t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22C7AF64-43B2-364B-C674-41D21E8F7241}"/>
              </a:ext>
            </a:extLst>
          </p:cNvPr>
          <p:cNvSpPr/>
          <p:nvPr/>
        </p:nvSpPr>
        <p:spPr>
          <a:xfrm>
            <a:off x="4306814" y="1953486"/>
            <a:ext cx="317634" cy="14461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C8F445F-26A9-F1FA-13B6-1B731AFE15E9}"/>
              </a:ext>
            </a:extLst>
          </p:cNvPr>
          <p:cNvSpPr/>
          <p:nvPr/>
        </p:nvSpPr>
        <p:spPr>
          <a:xfrm>
            <a:off x="4394030" y="2055866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1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08450E-D6B2-BD82-28B5-37A490A0852D}"/>
              </a:ext>
            </a:extLst>
          </p:cNvPr>
          <p:cNvSpPr/>
          <p:nvPr/>
        </p:nvSpPr>
        <p:spPr>
          <a:xfrm>
            <a:off x="4397291" y="2318664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D502A7B-920B-5C53-242C-09B44EF3E98E}"/>
              </a:ext>
            </a:extLst>
          </p:cNvPr>
          <p:cNvSpPr/>
          <p:nvPr/>
        </p:nvSpPr>
        <p:spPr>
          <a:xfrm>
            <a:off x="4391990" y="2581462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46EDB6B-E7D3-53F6-D779-72F5B1DA039F}"/>
              </a:ext>
            </a:extLst>
          </p:cNvPr>
          <p:cNvSpPr/>
          <p:nvPr/>
        </p:nvSpPr>
        <p:spPr>
          <a:xfrm>
            <a:off x="4391989" y="2844260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90E24AD-8B39-E39F-96E0-BBFE8B89F6D6}"/>
              </a:ext>
            </a:extLst>
          </p:cNvPr>
          <p:cNvSpPr/>
          <p:nvPr/>
        </p:nvSpPr>
        <p:spPr>
          <a:xfrm>
            <a:off x="4391989" y="3107058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80AD20E-F0CF-DC92-40D2-53820B39B442}"/>
                  </a:ext>
                </a:extLst>
              </p:cNvPr>
              <p:cNvSpPr txBox="1"/>
              <p:nvPr/>
            </p:nvSpPr>
            <p:spPr>
              <a:xfrm>
                <a:off x="3171250" y="2491918"/>
                <a:ext cx="113556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latin typeface="Aharoni" panose="02010803020104030203" pitchFamily="2" charset="-79"/>
                    <a:cs typeface="Aharoni" panose="02010803020104030203" pitchFamily="2" charset="-79"/>
                  </a:rPr>
                  <a:t>男权社会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haroni" panose="02010803020104030203" pitchFamily="2" charset="-79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1400"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80AD20E-F0CF-DC92-40D2-53820B39B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50" y="2491918"/>
                <a:ext cx="1135564" cy="646331"/>
              </a:xfrm>
              <a:prstGeom prst="rect">
                <a:avLst/>
              </a:prstGeom>
              <a:blipFill>
                <a:blip r:embed="rId3"/>
                <a:stretch>
                  <a:fillRect l="-4444" t="-7692" r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>
            <a:extLst>
              <a:ext uri="{FF2B5EF4-FFF2-40B4-BE49-F238E27FC236}">
                <a16:creationId xmlns:a16="http://schemas.microsoft.com/office/drawing/2014/main" id="{0A11E959-DC96-4FF5-AAED-E4F5D35D850C}"/>
              </a:ext>
            </a:extLst>
          </p:cNvPr>
          <p:cNvSpPr/>
          <p:nvPr/>
        </p:nvSpPr>
        <p:spPr>
          <a:xfrm>
            <a:off x="4306814" y="3507110"/>
            <a:ext cx="317634" cy="14461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327D1D6-BA42-C870-A99C-DE365DACECBB}"/>
              </a:ext>
            </a:extLst>
          </p:cNvPr>
          <p:cNvSpPr/>
          <p:nvPr/>
        </p:nvSpPr>
        <p:spPr>
          <a:xfrm>
            <a:off x="4394030" y="3609490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6C00325-20F6-9228-C2B5-35944756312F}"/>
              </a:ext>
            </a:extLst>
          </p:cNvPr>
          <p:cNvSpPr/>
          <p:nvPr/>
        </p:nvSpPr>
        <p:spPr>
          <a:xfrm>
            <a:off x="4397291" y="3872288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1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6051009-D404-5262-7641-2F99E2A7AE08}"/>
              </a:ext>
            </a:extLst>
          </p:cNvPr>
          <p:cNvSpPr/>
          <p:nvPr/>
        </p:nvSpPr>
        <p:spPr>
          <a:xfrm>
            <a:off x="4391990" y="4135086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19939C8-42DB-5F69-16DD-8F50B771D35B}"/>
              </a:ext>
            </a:extLst>
          </p:cNvPr>
          <p:cNvSpPr/>
          <p:nvPr/>
        </p:nvSpPr>
        <p:spPr>
          <a:xfrm>
            <a:off x="4391989" y="4397884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07C75B01-AF18-5A91-F711-28BED2EB01DD}"/>
              </a:ext>
            </a:extLst>
          </p:cNvPr>
          <p:cNvSpPr/>
          <p:nvPr/>
        </p:nvSpPr>
        <p:spPr>
          <a:xfrm>
            <a:off x="4391989" y="4660682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AD6AD5-67B9-88D4-C351-73E602BD2B4C}"/>
                  </a:ext>
                </a:extLst>
              </p:cNvPr>
              <p:cNvSpPr txBox="1"/>
              <p:nvPr/>
            </p:nvSpPr>
            <p:spPr>
              <a:xfrm>
                <a:off x="3171250" y="3964764"/>
                <a:ext cx="178878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>
                    <a:latin typeface="Aharoni" panose="02010803020104030203" pitchFamily="2" charset="-79"/>
                    <a:cs typeface="Aharoni" panose="02010803020104030203" pitchFamily="2" charset="-79"/>
                  </a:rPr>
                  <a:t>男女平权</a:t>
                </a:r>
                <a:endParaRPr lang="en-US" altLang="zh-CN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cs typeface="Aharoni" panose="02010803020104030203" pitchFamily="2" charset="-79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haroni" panose="02010803020104030203" pitchFamily="2" charset="-79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haroni" panose="02010803020104030203" pitchFamily="2" charset="-79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haroni" panose="02010803020104030203" pitchFamily="2" charset="-79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zh-CN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AD6AD5-67B9-88D4-C351-73E602BD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50" y="3964764"/>
                <a:ext cx="1788781" cy="646331"/>
              </a:xfrm>
              <a:prstGeom prst="rect">
                <a:avLst/>
              </a:prstGeom>
              <a:blipFill>
                <a:blip r:embed="rId4"/>
                <a:stretch>
                  <a:fillRect l="-2817"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DCB78413-B72A-4CF1-AECB-AC7313EB9027}"/>
              </a:ext>
            </a:extLst>
          </p:cNvPr>
          <p:cNvSpPr/>
          <p:nvPr/>
        </p:nvSpPr>
        <p:spPr>
          <a:xfrm>
            <a:off x="6641921" y="2771706"/>
            <a:ext cx="317634" cy="11500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2EB3263-1405-83F6-27FC-988DAC856F66}"/>
              </a:ext>
            </a:extLst>
          </p:cNvPr>
          <p:cNvSpPr/>
          <p:nvPr/>
        </p:nvSpPr>
        <p:spPr>
          <a:xfrm>
            <a:off x="6729137" y="2874086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E6F83047-D1EA-789B-00C3-19D40CE06670}"/>
              </a:ext>
            </a:extLst>
          </p:cNvPr>
          <p:cNvSpPr/>
          <p:nvPr/>
        </p:nvSpPr>
        <p:spPr>
          <a:xfrm>
            <a:off x="6732398" y="3136884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5C7177F-9AB6-DB84-A5D1-0067121E0D90}"/>
              </a:ext>
            </a:extLst>
          </p:cNvPr>
          <p:cNvSpPr/>
          <p:nvPr/>
        </p:nvSpPr>
        <p:spPr>
          <a:xfrm>
            <a:off x="6727097" y="3399682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53C8C352-2202-4276-2404-BAF12C92ECAD}"/>
              </a:ext>
            </a:extLst>
          </p:cNvPr>
          <p:cNvSpPr/>
          <p:nvPr/>
        </p:nvSpPr>
        <p:spPr>
          <a:xfrm>
            <a:off x="6727096" y="3662480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8BEFEE09-0AC3-4A86-034D-43B7E1BDC508}"/>
              </a:ext>
            </a:extLst>
          </p:cNvPr>
          <p:cNvCxnSpPr>
            <a:cxnSpLocks/>
          </p:cNvCxnSpPr>
          <p:nvPr/>
        </p:nvCxnSpPr>
        <p:spPr>
          <a:xfrm>
            <a:off x="4624448" y="1953486"/>
            <a:ext cx="1932297" cy="79291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F3E8DAB7-348B-AAD2-6DE1-DBDE7465157A}"/>
              </a:ext>
            </a:extLst>
          </p:cNvPr>
          <p:cNvCxnSpPr>
            <a:cxnSpLocks/>
          </p:cNvCxnSpPr>
          <p:nvPr/>
        </p:nvCxnSpPr>
        <p:spPr>
          <a:xfrm flipV="1">
            <a:off x="4624448" y="2784004"/>
            <a:ext cx="1932297" cy="7108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E3C1ED5-AD46-92FE-CFEB-07E134DA923C}"/>
              </a:ext>
            </a:extLst>
          </p:cNvPr>
          <p:cNvCxnSpPr>
            <a:cxnSpLocks/>
          </p:cNvCxnSpPr>
          <p:nvPr/>
        </p:nvCxnSpPr>
        <p:spPr>
          <a:xfrm flipV="1">
            <a:off x="4562216" y="3964764"/>
            <a:ext cx="1994529" cy="100084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859598F5-6D8A-C05C-2C84-526BF47ECFDF}"/>
              </a:ext>
            </a:extLst>
          </p:cNvPr>
          <p:cNvCxnSpPr>
            <a:cxnSpLocks/>
          </p:cNvCxnSpPr>
          <p:nvPr/>
        </p:nvCxnSpPr>
        <p:spPr>
          <a:xfrm>
            <a:off x="4631792" y="3399682"/>
            <a:ext cx="1924953" cy="50217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6166FC9-A17A-1E71-0307-5C3E27DD8B63}"/>
                  </a:ext>
                </a:extLst>
              </p:cNvPr>
              <p:cNvSpPr txBox="1"/>
              <p:nvPr/>
            </p:nvSpPr>
            <p:spPr>
              <a:xfrm>
                <a:off x="5426312" y="2536125"/>
                <a:ext cx="77579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56166FC9-A17A-1E71-0307-5C3E27DD8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12" y="2536125"/>
                <a:ext cx="775790" cy="37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本框 68">
            <a:extLst>
              <a:ext uri="{FF2B5EF4-FFF2-40B4-BE49-F238E27FC236}">
                <a16:creationId xmlns:a16="http://schemas.microsoft.com/office/drawing/2014/main" id="{E19594D8-B6A5-36C4-DDD2-544EE9E2A654}"/>
              </a:ext>
            </a:extLst>
          </p:cNvPr>
          <p:cNvSpPr txBox="1"/>
          <p:nvPr/>
        </p:nvSpPr>
        <p:spPr>
          <a:xfrm>
            <a:off x="6416563" y="4048648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Hidden </a:t>
            </a:r>
          </a:p>
          <a:p>
            <a:r>
              <a:rPr lang="en-US" altLang="zh-CN" sz="1600"/>
              <a:t>Layer</a:t>
            </a:r>
            <a:endParaRPr lang="zh-CN" altLang="en-US" sz="1600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5A016DB-0FF3-E3D8-52AC-CCAA1A4BA3FE}"/>
              </a:ext>
            </a:extLst>
          </p:cNvPr>
          <p:cNvCxnSpPr>
            <a:cxnSpLocks/>
          </p:cNvCxnSpPr>
          <p:nvPr/>
        </p:nvCxnSpPr>
        <p:spPr>
          <a:xfrm flipV="1">
            <a:off x="6949547" y="2589496"/>
            <a:ext cx="1737253" cy="1981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2802EA83-2FD9-8597-7375-C8CEFBC0C222}"/>
              </a:ext>
            </a:extLst>
          </p:cNvPr>
          <p:cNvCxnSpPr>
            <a:cxnSpLocks/>
          </p:cNvCxnSpPr>
          <p:nvPr/>
        </p:nvCxnSpPr>
        <p:spPr>
          <a:xfrm>
            <a:off x="6959555" y="3921760"/>
            <a:ext cx="1727245" cy="12378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CEE1127A-1F5A-D0A8-2E6B-BC2753596D78}"/>
              </a:ext>
            </a:extLst>
          </p:cNvPr>
          <p:cNvSpPr/>
          <p:nvPr/>
        </p:nvSpPr>
        <p:spPr>
          <a:xfrm>
            <a:off x="8722360" y="2589496"/>
            <a:ext cx="317634" cy="14461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7AB23691-453F-E015-4489-11A29F719CD1}"/>
              </a:ext>
            </a:extLst>
          </p:cNvPr>
          <p:cNvSpPr/>
          <p:nvPr/>
        </p:nvSpPr>
        <p:spPr>
          <a:xfrm>
            <a:off x="8809576" y="2691876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ABC53E00-FA6C-B46A-F045-1924AC307234}"/>
              </a:ext>
            </a:extLst>
          </p:cNvPr>
          <p:cNvSpPr/>
          <p:nvPr/>
        </p:nvSpPr>
        <p:spPr>
          <a:xfrm>
            <a:off x="8812837" y="2954674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0F94F159-BE3E-9804-AF97-8AC5FFEEE889}"/>
              </a:ext>
            </a:extLst>
          </p:cNvPr>
          <p:cNvSpPr/>
          <p:nvPr/>
        </p:nvSpPr>
        <p:spPr>
          <a:xfrm>
            <a:off x="8807536" y="3217472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1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2EF7E141-18C1-F87D-938D-39BCCAF6B13E}"/>
              </a:ext>
            </a:extLst>
          </p:cNvPr>
          <p:cNvSpPr/>
          <p:nvPr/>
        </p:nvSpPr>
        <p:spPr>
          <a:xfrm>
            <a:off x="8807535" y="3480270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4830FCFF-781E-4BAD-9235-1AE3A31665A7}"/>
              </a:ext>
            </a:extLst>
          </p:cNvPr>
          <p:cNvSpPr/>
          <p:nvPr/>
        </p:nvSpPr>
        <p:spPr>
          <a:xfrm>
            <a:off x="8807535" y="3743068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F7C34F9C-765F-90CC-783D-5F216986E5DD}"/>
                  </a:ext>
                </a:extLst>
              </p:cNvPr>
              <p:cNvSpPr txBox="1"/>
              <p:nvPr/>
            </p:nvSpPr>
            <p:spPr>
              <a:xfrm>
                <a:off x="7278868" y="3136884"/>
                <a:ext cx="775790" cy="374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F7C34F9C-765F-90CC-783D-5F216986E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868" y="3136884"/>
                <a:ext cx="775790" cy="3747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8E3341A3-F6EF-BE10-4C21-84B6E46F657A}"/>
                  </a:ext>
                </a:extLst>
              </p:cNvPr>
              <p:cNvSpPr txBox="1"/>
              <p:nvPr/>
            </p:nvSpPr>
            <p:spPr>
              <a:xfrm>
                <a:off x="5397444" y="3799734"/>
                <a:ext cx="775790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8E3341A3-F6EF-BE10-4C21-84B6E46F6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444" y="3799734"/>
                <a:ext cx="775790" cy="374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>
            <a:extLst>
              <a:ext uri="{FF2B5EF4-FFF2-40B4-BE49-F238E27FC236}">
                <a16:creationId xmlns:a16="http://schemas.microsoft.com/office/drawing/2014/main" id="{AA43186B-6269-1D50-CEF7-C41F8D5E32A6}"/>
              </a:ext>
            </a:extLst>
          </p:cNvPr>
          <p:cNvSpPr/>
          <p:nvPr/>
        </p:nvSpPr>
        <p:spPr>
          <a:xfrm>
            <a:off x="10184713" y="2581462"/>
            <a:ext cx="317634" cy="14461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>
            <a:extLst>
              <a:ext uri="{FF2B5EF4-FFF2-40B4-BE49-F238E27FC236}">
                <a16:creationId xmlns:a16="http://schemas.microsoft.com/office/drawing/2014/main" id="{01DAFFB9-85EF-8821-B6E6-8977765FA563}"/>
              </a:ext>
            </a:extLst>
          </p:cNvPr>
          <p:cNvSpPr/>
          <p:nvPr/>
        </p:nvSpPr>
        <p:spPr>
          <a:xfrm>
            <a:off x="10271929" y="2683842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1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6C01631C-F850-0CE3-7243-3C2F9C6E46B8}"/>
              </a:ext>
            </a:extLst>
          </p:cNvPr>
          <p:cNvSpPr/>
          <p:nvPr/>
        </p:nvSpPr>
        <p:spPr>
          <a:xfrm>
            <a:off x="10275190" y="2946640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620D46C4-4E78-9968-213C-39831BBEAECF}"/>
              </a:ext>
            </a:extLst>
          </p:cNvPr>
          <p:cNvSpPr/>
          <p:nvPr/>
        </p:nvSpPr>
        <p:spPr>
          <a:xfrm>
            <a:off x="10269889" y="3209438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1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73C2D539-819D-9D93-A5B7-B92889E6C7E7}"/>
              </a:ext>
            </a:extLst>
          </p:cNvPr>
          <p:cNvSpPr/>
          <p:nvPr/>
        </p:nvSpPr>
        <p:spPr>
          <a:xfrm>
            <a:off x="10269888" y="3472236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BB12E509-3916-656F-4AEF-74EADF93E52B}"/>
              </a:ext>
            </a:extLst>
          </p:cNvPr>
          <p:cNvSpPr/>
          <p:nvPr/>
        </p:nvSpPr>
        <p:spPr>
          <a:xfrm>
            <a:off x="10269888" y="3735034"/>
            <a:ext cx="147285" cy="1902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0</a:t>
            </a:r>
            <a:endParaRPr lang="zh-CN" altLang="en-US" sz="1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FCA8108-7D5E-E11F-95F8-5A968A3E3A9D}"/>
                  </a:ext>
                </a:extLst>
              </p:cNvPr>
              <p:cNvSpPr txBox="1"/>
              <p:nvPr/>
            </p:nvSpPr>
            <p:spPr>
              <a:xfrm>
                <a:off x="7987728" y="2171039"/>
                <a:ext cx="1934184" cy="653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/>
              </a:p>
              <a:p>
                <a:endParaRPr lang="zh-CN" altLang="en-US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FCA8108-7D5E-E11F-95F8-5A968A3E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728" y="2171039"/>
                <a:ext cx="1934184" cy="653769"/>
              </a:xfrm>
              <a:prstGeom prst="rect">
                <a:avLst/>
              </a:prstGeom>
              <a:blipFill>
                <a:blip r:embed="rId8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1074524-21A8-E1A3-AFF2-0F072763E1C1}"/>
                  </a:ext>
                </a:extLst>
              </p:cNvPr>
              <p:cNvSpPr txBox="1"/>
              <p:nvPr/>
            </p:nvSpPr>
            <p:spPr>
              <a:xfrm>
                <a:off x="6314642" y="2168109"/>
                <a:ext cx="1119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</m:oMath>
                  </m:oMathPara>
                </a14:m>
                <a:endParaRPr lang="en-US" altLang="zh-CN" b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31074524-21A8-E1A3-AFF2-0F072763E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642" y="2168109"/>
                <a:ext cx="1119473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8AACA21-2CBD-915E-D61A-9A46568CD7CF}"/>
                  </a:ext>
                </a:extLst>
              </p:cNvPr>
              <p:cNvSpPr txBox="1"/>
              <p:nvPr/>
            </p:nvSpPr>
            <p:spPr>
              <a:xfrm>
                <a:off x="10765148" y="3088589"/>
                <a:ext cx="974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/>
                  <a:t> </a:t>
                </a:r>
                <a:r>
                  <a:rPr lang="en-US" altLang="zh-CN"/>
                  <a:t>= “</a:t>
                </a:r>
                <a:r>
                  <a:rPr lang="zh-CN" altLang="en-US"/>
                  <a:t>向</a:t>
                </a:r>
                <a:r>
                  <a:rPr lang="en-US" altLang="zh-CN"/>
                  <a:t>”</a:t>
                </a:r>
                <a:endParaRPr lang="zh-CN" altLang="en-US"/>
              </a:p>
            </p:txBody>
          </p:sp>
        </mc:Choice>
        <mc:Fallback xmlns=""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A8AACA21-2CBD-915E-D61A-9A46568CD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5148" y="3088589"/>
                <a:ext cx="974177" cy="369332"/>
              </a:xfrm>
              <a:prstGeom prst="rect">
                <a:avLst/>
              </a:prstGeom>
              <a:blipFill>
                <a:blip r:embed="rId10"/>
                <a:stretch>
                  <a:fillRect t="-10000" r="-384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3D1AD9A1-8103-2CFF-E2DC-71B3A9CDE027}"/>
              </a:ext>
            </a:extLst>
          </p:cNvPr>
          <p:cNvCxnSpPr>
            <a:cxnSpLocks/>
          </p:cNvCxnSpPr>
          <p:nvPr/>
        </p:nvCxnSpPr>
        <p:spPr>
          <a:xfrm flipH="1">
            <a:off x="5917005" y="4755804"/>
            <a:ext cx="370083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FA407CAB-0159-CA65-7D19-4A163D28A3FE}"/>
              </a:ext>
            </a:extLst>
          </p:cNvPr>
          <p:cNvCxnSpPr/>
          <p:nvPr/>
        </p:nvCxnSpPr>
        <p:spPr>
          <a:xfrm>
            <a:off x="9605144" y="3732862"/>
            <a:ext cx="0" cy="101999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429C0178-296F-8EB2-B9DB-3D52D9226BB3}"/>
              </a:ext>
            </a:extLst>
          </p:cNvPr>
          <p:cNvSpPr txBox="1"/>
          <p:nvPr/>
        </p:nvSpPr>
        <p:spPr>
          <a:xfrm>
            <a:off x="7737904" y="4445585"/>
            <a:ext cx="1773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/>
              <a:t>BP. Weight Update </a:t>
            </a:r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C641113-22E7-7F8A-952F-CBBF4469DD14}"/>
                  </a:ext>
                </a:extLst>
              </p:cNvPr>
              <p:cNvSpPr txBox="1"/>
              <p:nvPr/>
            </p:nvSpPr>
            <p:spPr>
              <a:xfrm>
                <a:off x="6094978" y="5175232"/>
                <a:ext cx="6097022" cy="663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</m:oMath>
                </a14:m>
                <a:r>
                  <a:rPr lang="zh-CN" altLang="en-US" b="1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altLang="zh-CN" b="1">
                    <a:cs typeface="Aharoni" panose="02010803020104030203" pitchFamily="2" charset="-79"/>
                  </a:rPr>
                  <a:t> - </a:t>
                </a:r>
                <a:r>
                  <a:rPr lang="en-US" altLang="zh-CN">
                    <a:cs typeface="Aharoni" panose="02010803020104030203" pitchFamily="2" charset="-79"/>
                  </a:rPr>
                  <a:t>the word representation in vector </a:t>
                </a:r>
              </a:p>
              <a:p>
                <a:r>
                  <a:rPr lang="en-US" altLang="zh-CN" i="1">
                    <a:cs typeface="Aharoni" panose="02010803020104030203" pitchFamily="2" charset="-79"/>
                  </a:rPr>
                  <a:t>V</a:t>
                </a:r>
                <a:r>
                  <a:rPr lang="en-US" altLang="zh-CN">
                    <a:cs typeface="Aharoni" panose="02010803020104030203" pitchFamily="2" charset="-79"/>
                  </a:rPr>
                  <a:t>(# of words in corpus) x </a:t>
                </a:r>
                <a:r>
                  <a:rPr lang="en-US" altLang="zh-CN" i="1">
                    <a:cs typeface="Aharoni" panose="02010803020104030203" pitchFamily="2" charset="-79"/>
                  </a:rPr>
                  <a:t>N</a:t>
                </a:r>
                <a:r>
                  <a:rPr lang="en-US" altLang="zh-CN">
                    <a:cs typeface="Aharoni" panose="02010803020104030203" pitchFamily="2" charset="-79"/>
                  </a:rPr>
                  <a:t>(Dimension of word vector )</a:t>
                </a:r>
                <a:endParaRPr lang="zh-CN" altLang="en-US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6C641113-22E7-7F8A-952F-CBBF4469D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78" y="5175232"/>
                <a:ext cx="6097022" cy="663451"/>
              </a:xfrm>
              <a:prstGeom prst="rect">
                <a:avLst/>
              </a:prstGeom>
              <a:blipFill>
                <a:blip r:embed="rId11"/>
                <a:stretch>
                  <a:fillRect l="-1040" t="-188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21">
            <a:extLst>
              <a:ext uri="{FF2B5EF4-FFF2-40B4-BE49-F238E27FC236}">
                <a16:creationId xmlns:a16="http://schemas.microsoft.com/office/drawing/2014/main" id="{54A121F4-6F28-5021-8899-0F4E8EE16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96B329-17B3-CF71-89E3-ED6C28C24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955625A6-683E-AA2D-2C87-A5ED9D6A4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504B13-7CED-D160-6253-9D1F610F2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7DAEC89-4C12-C827-724D-3BBD7CD02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9CA7BC-E801-7990-FAD7-883D4A989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66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73C48017-4A39-AF8B-776D-CBEF24BB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0" y="1138530"/>
            <a:ext cx="10395240" cy="52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FDD9D1C-D608-615A-6F97-B4A1C3F0E624}"/>
              </a:ext>
            </a:extLst>
          </p:cNvPr>
          <p:cNvSpPr txBox="1"/>
          <p:nvPr/>
        </p:nvSpPr>
        <p:spPr>
          <a:xfrm>
            <a:off x="3851564" y="5704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/>
              <a:t>Visualization of high frequency words</a:t>
            </a:r>
          </a:p>
        </p:txBody>
      </p:sp>
      <p:grpSp>
        <p:nvGrpSpPr>
          <p:cNvPr id="5" name="Group 21">
            <a:extLst>
              <a:ext uri="{FF2B5EF4-FFF2-40B4-BE49-F238E27FC236}">
                <a16:creationId xmlns:a16="http://schemas.microsoft.com/office/drawing/2014/main" id="{03CFE69E-084E-E5AC-E37A-4EFFADC9C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6845A1-7918-B6F5-7E01-2C1DBC5E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Isosceles Triangle 23">
              <a:extLst>
                <a:ext uri="{FF2B5EF4-FFF2-40B4-BE49-F238E27FC236}">
                  <a16:creationId xmlns:a16="http://schemas.microsoft.com/office/drawing/2014/main" id="{1F315100-1DB4-6BC6-321A-118639D06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13A0C-2D5D-FCF2-0AE4-0271191CD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0D65CBB-88C4-77CD-518C-99F49AF69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F45749-B8B0-9A3F-AE0B-B7A206DCE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024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FDD9D1C-D608-615A-6F97-B4A1C3F0E624}"/>
              </a:ext>
            </a:extLst>
          </p:cNvPr>
          <p:cNvSpPr txBox="1"/>
          <p:nvPr/>
        </p:nvSpPr>
        <p:spPr>
          <a:xfrm>
            <a:off x="3851564" y="5704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/>
              <a:t>Visualization of high frequency words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9E39630-51A2-7750-7CA8-0B2D2597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0" y="1138530"/>
            <a:ext cx="10395240" cy="527612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096A390C-53AC-5B90-8462-55BF6FFBC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98" r="18014" b="69586"/>
          <a:stretch/>
        </p:blipFill>
        <p:spPr bwMode="auto">
          <a:xfrm>
            <a:off x="5860473" y="1069255"/>
            <a:ext cx="4904510" cy="274421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1">
            <a:extLst>
              <a:ext uri="{FF2B5EF4-FFF2-40B4-BE49-F238E27FC236}">
                <a16:creationId xmlns:a16="http://schemas.microsoft.com/office/drawing/2014/main" id="{51A34FDE-3080-A85C-A2DE-79EAD4F27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C3CC41-6E71-533C-A9FA-B295A0AEC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06AD5A60-A9F0-62A8-21A2-ECC546BD4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022116-6BE6-E9B2-7D69-D9687DE7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1F21E68-0169-A92D-A3ED-699ABA700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1E915F-37D4-A5BA-BE58-275FCDD7F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0785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FDD9D1C-D608-615A-6F97-B4A1C3F0E624}"/>
              </a:ext>
            </a:extLst>
          </p:cNvPr>
          <p:cNvSpPr txBox="1"/>
          <p:nvPr/>
        </p:nvSpPr>
        <p:spPr>
          <a:xfrm>
            <a:off x="3851564" y="5704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/>
              <a:t>Visualization of high frequency words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22EFCB45-2DE0-9A76-2D48-1EF70C567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0" y="1138530"/>
            <a:ext cx="10395240" cy="527612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024379C5-F7AE-311F-3A9C-A95B64EA8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3" t="40524" r="27743" b="20482"/>
          <a:stretch/>
        </p:blipFill>
        <p:spPr bwMode="auto">
          <a:xfrm>
            <a:off x="4461163" y="1968531"/>
            <a:ext cx="5381571" cy="3616123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1">
            <a:extLst>
              <a:ext uri="{FF2B5EF4-FFF2-40B4-BE49-F238E27FC236}">
                <a16:creationId xmlns:a16="http://schemas.microsoft.com/office/drawing/2014/main" id="{114FA0D7-A15A-6E83-88AF-DAF6CB20B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3AE2AD-3086-2524-1360-305D5563A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DCD3A91C-564D-38B3-8F94-6D0B4100E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41DBF4-DD45-0C88-8CE3-E12005272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86743F75-6E2C-C8E0-6194-B0E3A2A55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246114-E710-80F3-5EA3-922FEF97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2855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FDD9D1C-D608-615A-6F97-B4A1C3F0E624}"/>
              </a:ext>
            </a:extLst>
          </p:cNvPr>
          <p:cNvSpPr txBox="1"/>
          <p:nvPr/>
        </p:nvSpPr>
        <p:spPr>
          <a:xfrm>
            <a:off x="3851564" y="5704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/>
              <a:t>Visualization of high frequency words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54159F6-7659-0B39-DAC8-E3FCA61C0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0" y="1138530"/>
            <a:ext cx="10395240" cy="527612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F10046F-D730-5780-7F8A-E4691A95D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1" t="23128" r="48534" b="51205"/>
          <a:stretch/>
        </p:blipFill>
        <p:spPr bwMode="auto">
          <a:xfrm>
            <a:off x="2951017" y="1925782"/>
            <a:ext cx="3934691" cy="2598663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21">
            <a:extLst>
              <a:ext uri="{FF2B5EF4-FFF2-40B4-BE49-F238E27FC236}">
                <a16:creationId xmlns:a16="http://schemas.microsoft.com/office/drawing/2014/main" id="{5DF2028D-C330-FD60-3E45-C96CDF8BB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F38773B-5D2A-2A79-781B-699763667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08394A58-202A-2BBF-FFA0-CFCF60DC3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D03514-C697-20B9-F7D1-5C15CBAFB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7E8DC759-D3FC-4D32-9634-D9BD077B3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C1B6AF-B648-318C-0A4A-B8D26495C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4703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5C6F696-9EFB-065B-8ED7-8CFCF6213871}"/>
              </a:ext>
            </a:extLst>
          </p:cNvPr>
          <p:cNvSpPr txBox="1"/>
          <p:nvPr/>
        </p:nvSpPr>
        <p:spPr>
          <a:xfrm>
            <a:off x="942113" y="2379363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社会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41DA8BA5-F22E-0351-AC01-19E0E4220695}"/>
              </a:ext>
            </a:extLst>
          </p:cNvPr>
          <p:cNvCxnSpPr>
            <a:cxnSpLocks/>
          </p:cNvCxnSpPr>
          <p:nvPr/>
        </p:nvCxnSpPr>
        <p:spPr>
          <a:xfrm>
            <a:off x="2272149" y="2567644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19635B8A-EE4B-7AF7-90E7-6F3D4C7D76D4}"/>
              </a:ext>
            </a:extLst>
          </p:cNvPr>
          <p:cNvSpPr txBox="1"/>
          <p:nvPr/>
        </p:nvSpPr>
        <p:spPr>
          <a:xfrm>
            <a:off x="3006441" y="2355267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[ 0.80167, -0.19782, -2.1480 ,   ……    ]</a:t>
            </a:r>
            <a:endParaRPr lang="zh-CN" altLang="en-US" sz="200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F9B68037-CB00-4F04-46E4-4E803C748252}"/>
              </a:ext>
            </a:extLst>
          </p:cNvPr>
          <p:cNvSpPr/>
          <p:nvPr/>
        </p:nvSpPr>
        <p:spPr>
          <a:xfrm rot="5400000">
            <a:off x="5012424" y="753972"/>
            <a:ext cx="276373" cy="428834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C27E8A-3F2D-D4FF-9FC3-71932BF1E865}"/>
              </a:ext>
            </a:extLst>
          </p:cNvPr>
          <p:cNvSpPr txBox="1"/>
          <p:nvPr/>
        </p:nvSpPr>
        <p:spPr>
          <a:xfrm>
            <a:off x="4533583" y="3177789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</a:rPr>
              <a:t>100 dim.</a:t>
            </a:r>
            <a:endParaRPr lang="zh-CN" altLang="en-US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C62321-2099-153D-F3D8-57D1512FE1DD}"/>
              </a:ext>
            </a:extLst>
          </p:cNvPr>
          <p:cNvSpPr txBox="1"/>
          <p:nvPr/>
        </p:nvSpPr>
        <p:spPr>
          <a:xfrm>
            <a:off x="942113" y="4291290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国家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C5E9F9D1-5D23-432F-2B1C-E2306A69C406}"/>
              </a:ext>
            </a:extLst>
          </p:cNvPr>
          <p:cNvCxnSpPr>
            <a:cxnSpLocks/>
          </p:cNvCxnSpPr>
          <p:nvPr/>
        </p:nvCxnSpPr>
        <p:spPr>
          <a:xfrm>
            <a:off x="2272149" y="4479571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14781B-8BEC-5B67-8401-96C771E056BB}"/>
              </a:ext>
            </a:extLst>
          </p:cNvPr>
          <p:cNvSpPr txBox="1"/>
          <p:nvPr/>
        </p:nvSpPr>
        <p:spPr>
          <a:xfrm>
            <a:off x="3006441" y="4267194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</a:t>
            </a:r>
            <a:r>
              <a:rPr lang="zh-CN" altLang="en-US" sz="2000"/>
              <a:t> </a:t>
            </a:r>
            <a:r>
              <a:rPr lang="en-US" altLang="zh-CN" sz="2000"/>
              <a:t>0.89913 , 0.03451,</a:t>
            </a:r>
            <a:r>
              <a:rPr lang="zh-CN" altLang="en-US" sz="2000"/>
              <a:t> </a:t>
            </a:r>
            <a:r>
              <a:rPr lang="en-US" altLang="zh-CN" sz="2000"/>
              <a:t> 0.26539, </a:t>
            </a:r>
            <a:r>
              <a:rPr lang="zh-CN" altLang="en-US" sz="2000"/>
              <a:t>  </a:t>
            </a:r>
            <a:r>
              <a:rPr lang="en-US" altLang="zh-CN" sz="2000"/>
              <a:t> ……  </a:t>
            </a:r>
            <a:r>
              <a:rPr lang="zh-CN" altLang="en-US" sz="2000"/>
              <a:t>  </a:t>
            </a:r>
            <a:r>
              <a:rPr lang="en-US" altLang="zh-CN" sz="2000"/>
              <a:t>]</a:t>
            </a:r>
            <a:endParaRPr lang="zh-CN" altLang="en-US" sz="2000"/>
          </a:p>
        </p:txBody>
      </p:sp>
      <p:cxnSp>
        <p:nvCxnSpPr>
          <p:cNvPr id="18" name="肘形连接符 17">
            <a:extLst>
              <a:ext uri="{FF2B5EF4-FFF2-40B4-BE49-F238E27FC236}">
                <a16:creationId xmlns:a16="http://schemas.microsoft.com/office/drawing/2014/main" id="{5D2121A6-DC70-71D8-06F1-7C8039E1D1E9}"/>
              </a:ext>
            </a:extLst>
          </p:cNvPr>
          <p:cNvCxnSpPr>
            <a:cxnSpLocks/>
          </p:cNvCxnSpPr>
          <p:nvPr/>
        </p:nvCxnSpPr>
        <p:spPr>
          <a:xfrm>
            <a:off x="7638431" y="2504860"/>
            <a:ext cx="1149927" cy="1064718"/>
          </a:xfrm>
          <a:prstGeom prst="bentConnector3">
            <a:avLst>
              <a:gd name="adj1" fmla="val 391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C89CC743-E297-03DD-E2DA-78FED4EB532C}"/>
              </a:ext>
            </a:extLst>
          </p:cNvPr>
          <p:cNvCxnSpPr>
            <a:cxnSpLocks/>
          </p:cNvCxnSpPr>
          <p:nvPr/>
        </p:nvCxnSpPr>
        <p:spPr>
          <a:xfrm flipV="1">
            <a:off x="7638431" y="3569578"/>
            <a:ext cx="1354603" cy="1071360"/>
          </a:xfrm>
          <a:prstGeom prst="bentConnector3">
            <a:avLst>
              <a:gd name="adj1" fmla="val 3363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447BF43-8CA4-25E3-2D2C-D0608A775DF2}"/>
              </a:ext>
            </a:extLst>
          </p:cNvPr>
          <p:cNvSpPr txBox="1"/>
          <p:nvPr/>
        </p:nvSpPr>
        <p:spPr>
          <a:xfrm>
            <a:off x="9411959" y="3064219"/>
            <a:ext cx="2404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b="0" i="0">
                <a:solidFill>
                  <a:srgbClr val="202124"/>
                </a:solidFill>
                <a:effectLst/>
                <a:latin typeface="Google Sans"/>
              </a:rPr>
              <a:t>Cosine Similarity</a:t>
            </a:r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846FBD3-1629-D9B8-D886-E9482860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959" y="3433551"/>
            <a:ext cx="1754808" cy="7640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8E6716-63F0-2073-3880-96E92C531BE6}"/>
              </a:ext>
            </a:extLst>
          </p:cNvPr>
          <p:cNvSpPr txBox="1"/>
          <p:nvPr/>
        </p:nvSpPr>
        <p:spPr>
          <a:xfrm>
            <a:off x="3311226" y="161835"/>
            <a:ext cx="5663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Preformance in the </a:t>
            </a:r>
            <a:r>
              <a:rPr lang="en-US" altLang="zh-CN" sz="2000" b="1" dirty="0"/>
              <a:t>Sexist Comment </a:t>
            </a:r>
            <a:r>
              <a:rPr lang="zh-CN" altLang="en-US" sz="2000" b="1" dirty="0"/>
              <a:t>dataset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A561BBA5-B665-A6DF-EEA0-EEB1B03A6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84886D-A557-4547-C96F-C1F674622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23">
              <a:extLst>
                <a:ext uri="{FF2B5EF4-FFF2-40B4-BE49-F238E27FC236}">
                  <a16:creationId xmlns:a16="http://schemas.microsoft.com/office/drawing/2014/main" id="{81EF96FF-025B-998B-804A-E46B1BC11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52E0E4-6F1D-16E9-9FC8-2F516598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7090DF6-5C14-2906-0AC9-C2528ED2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BD95D2-8EED-123C-0F53-28D1E48B7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569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 animBg="1"/>
      <p:bldP spid="11" grpId="0"/>
      <p:bldP spid="12" grpId="0"/>
      <p:bldP spid="14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61045247-FAEE-8807-A419-2F4B7414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28" y="365510"/>
            <a:ext cx="6165273" cy="612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ADBFF8-4357-A836-06F3-ABCE3DEC3102}"/>
                  </a:ext>
                </a:extLst>
              </p:cNvPr>
              <p:cNvSpPr txBox="1"/>
              <p:nvPr/>
            </p:nvSpPr>
            <p:spPr>
              <a:xfrm>
                <a:off x="852056" y="4378036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女</m:t>
                              </m:r>
                              <m:r>
                                <m:rPr>
                                  <m:nor/>
                                </m:rPr>
                                <a:rPr lang="zh-CN" altLang="en-US">
                                  <a:latin typeface="SimHei" panose="02010609060101010101" pitchFamily="49" charset="-122"/>
                                  <a:ea typeface="SimHei" panose="02010609060101010101" pitchFamily="49" charset="-122"/>
                                </a:rPr>
                                <m:t>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0.37758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6ADBFF8-4357-A836-06F3-ABCE3DEC3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6" y="4378036"/>
                <a:ext cx="362989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210322-9C85-AE01-D314-FF6B303ED764}"/>
                  </a:ext>
                </a:extLst>
              </p:cNvPr>
              <p:cNvSpPr txBox="1"/>
              <p:nvPr/>
            </p:nvSpPr>
            <p:spPr>
              <a:xfrm>
                <a:off x="938646" y="1534968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男性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女性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0.82184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9210322-9C85-AE01-D314-FF6B303ED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46" y="1534968"/>
                <a:ext cx="3629891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B0F86C-49D7-CCB8-3590-BF2D899D7AB2}"/>
                  </a:ext>
                </a:extLst>
              </p:cNvPr>
              <p:cNvSpPr txBox="1"/>
              <p:nvPr/>
            </p:nvSpPr>
            <p:spPr>
              <a:xfrm>
                <a:off x="852056" y="4008704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男</m:t>
                              </m:r>
                              <m:r>
                                <m:rPr>
                                  <m:nor/>
                                </m:rPr>
                                <a:rPr lang="zh-CN" altLang="en-US">
                                  <a:latin typeface="SimHei" panose="02010609060101010101" pitchFamily="49" charset="-122"/>
                                  <a:ea typeface="SimHei" panose="02010609060101010101" pitchFamily="49" charset="-122"/>
                                </a:rPr>
                                <m:t>性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0.40543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B0F86C-49D7-CCB8-3590-BF2D899D7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6" y="4008704"/>
                <a:ext cx="362989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BCB2AE-B95F-AE51-FD84-BFCDAA59F806}"/>
                  </a:ext>
                </a:extLst>
              </p:cNvPr>
              <p:cNvSpPr txBox="1"/>
              <p:nvPr/>
            </p:nvSpPr>
            <p:spPr>
              <a:xfrm>
                <a:off x="907476" y="5472177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几个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−0.03204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CBCB2AE-B95F-AE51-FD84-BFCDAA59F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76" y="5472177"/>
                <a:ext cx="3629891" cy="369332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D1D74B-7547-FB1B-C150-AA26B4C3CD76}"/>
                  </a:ext>
                </a:extLst>
              </p:cNvPr>
              <p:cNvSpPr txBox="1"/>
              <p:nvPr/>
            </p:nvSpPr>
            <p:spPr>
              <a:xfrm>
                <a:off x="865911" y="5117068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孩子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 smtClean="0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0.1075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DD1D74B-7547-FB1B-C150-AA26B4C3C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11" y="5117068"/>
                <a:ext cx="3629891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69ADE4-C645-F214-3ED7-9F4D80E15E49}"/>
                  </a:ext>
                </a:extLst>
              </p:cNvPr>
              <p:cNvSpPr txBox="1"/>
              <p:nvPr/>
            </p:nvSpPr>
            <p:spPr>
              <a:xfrm>
                <a:off x="852056" y="3618406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尊重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0.52959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569ADE4-C645-F214-3ED7-9F4D80E15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6" y="3618406"/>
                <a:ext cx="3629891" cy="369332"/>
              </a:xfrm>
              <a:prstGeom prst="rect">
                <a:avLst/>
              </a:prstGeom>
              <a:blipFill>
                <a:blip r:embed="rId8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3F1C6F-C43B-5D92-23DC-326F0CB36928}"/>
                  </a:ext>
                </a:extLst>
              </p:cNvPr>
              <p:cNvSpPr txBox="1"/>
              <p:nvPr/>
            </p:nvSpPr>
            <p:spPr>
              <a:xfrm>
                <a:off x="852056" y="4747368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0" i="1">
                                  <a:latin typeface="Cambria Math" panose="02040503050406030204" pitchFamily="18" charset="0"/>
                                </a:rPr>
                                <m:t>歧视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问题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0.12423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3F1C6F-C43B-5D92-23DC-326F0CB3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56" y="4747368"/>
                <a:ext cx="362989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61698C-B4DC-B3B1-A1B8-60DA1B891BE3}"/>
                  </a:ext>
                </a:extLst>
              </p:cNvPr>
              <p:cNvSpPr txBox="1"/>
              <p:nvPr/>
            </p:nvSpPr>
            <p:spPr>
              <a:xfrm>
                <a:off x="983673" y="1930337"/>
                <a:ext cx="36298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" altLang="zh-CN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只能</m:t>
                              </m:r>
                              <m:r>
                                <a:rPr kumimoji="1" lang="zh-CN" altLang="en-US" b="0" i="1" smtClean="0">
                                  <a:latin typeface="Cambria Math" panose="02040503050406030204" pitchFamily="18" charset="0"/>
                                </a:rPr>
                                <m:t>，</m:t>
                              </m:r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正常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altLang="zh-CN">
                              <a:latin typeface="SimHei" panose="02010609060101010101" pitchFamily="49" charset="-122"/>
                              <a:ea typeface="SimHei" panose="02010609060101010101" pitchFamily="49" charset="-122"/>
                            </a:rPr>
                            <m:t>−0.10729</m:t>
                          </m:r>
                        </m:e>
                      </m:func>
                    </m:oMath>
                  </m:oMathPara>
                </a14:m>
                <a:endParaRPr kumimoji="1" lang="zh-CN" altLang="en-US">
                  <a:latin typeface="SimHei" panose="02010609060101010101" pitchFamily="49" charset="-122"/>
                  <a:ea typeface="SimHe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B61698C-B4DC-B3B1-A1B8-60DA1B891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73" y="1930337"/>
                <a:ext cx="3629891" cy="369332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7205405D-BA73-552B-D20B-B5C4C6A5A46C}"/>
              </a:ext>
            </a:extLst>
          </p:cNvPr>
          <p:cNvSpPr txBox="1"/>
          <p:nvPr/>
        </p:nvSpPr>
        <p:spPr>
          <a:xfrm>
            <a:off x="1039092" y="3033446"/>
            <a:ext cx="378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000" b="0" i="0">
                <a:solidFill>
                  <a:srgbClr val="202124"/>
                </a:solidFill>
                <a:effectLst/>
                <a:latin typeface="Google Sans"/>
              </a:rPr>
              <a:t>Cosine similarity</a:t>
            </a:r>
            <a:r>
              <a:rPr lang="zh-CN" altLang="en-US" sz="2000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sz="2000" b="0" i="0">
                <a:solidFill>
                  <a:srgbClr val="202124"/>
                </a:solidFill>
                <a:effectLst/>
                <a:latin typeface="Google Sans"/>
              </a:rPr>
              <a:t>about</a:t>
            </a:r>
            <a:r>
              <a:rPr lang="zh-CN" altLang="en-US" sz="2000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US" altLang="zh-CN" sz="2000">
                <a:solidFill>
                  <a:srgbClr val="202124"/>
                </a:solidFill>
                <a:latin typeface="Google Sans"/>
              </a:rPr>
              <a:t>“</a:t>
            </a:r>
            <a:r>
              <a:rPr kumimoji="1" lang="zh-CN" altLang="en-US" sz="2000">
                <a:solidFill>
                  <a:srgbClr val="FF0000"/>
                </a:solidFill>
              </a:rPr>
              <a:t>歧视</a:t>
            </a:r>
            <a:r>
              <a:rPr kumimoji="1" lang="en-US" altLang="zh-CN" sz="2000"/>
              <a:t>”</a:t>
            </a:r>
            <a:r>
              <a:rPr kumimoji="1" lang="zh-CN" altLang="en-US" sz="2000"/>
              <a:t>：</a:t>
            </a:r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D860867B-551B-7BF7-CDC6-341FC3FBA051}"/>
              </a:ext>
            </a:extLst>
          </p:cNvPr>
          <p:cNvSpPr/>
          <p:nvPr/>
        </p:nvSpPr>
        <p:spPr>
          <a:xfrm>
            <a:off x="4748647" y="3659969"/>
            <a:ext cx="401782" cy="2052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35EEC2-303A-3FE1-BEFC-2C67122A4DD9}"/>
              </a:ext>
            </a:extLst>
          </p:cNvPr>
          <p:cNvSpPr txBox="1"/>
          <p:nvPr/>
        </p:nvSpPr>
        <p:spPr>
          <a:xfrm>
            <a:off x="3311226" y="161835"/>
            <a:ext cx="5663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Preformance in the </a:t>
            </a:r>
            <a:r>
              <a:rPr lang="en-US" altLang="zh-CN" sz="2000" b="1" dirty="0"/>
              <a:t>Sexist Comment </a:t>
            </a:r>
            <a:r>
              <a:rPr lang="zh-CN" altLang="en-US" sz="2000" b="1" dirty="0"/>
              <a:t>dataset</a:t>
            </a:r>
          </a:p>
        </p:txBody>
      </p:sp>
      <p:grpSp>
        <p:nvGrpSpPr>
          <p:cNvPr id="14" name="Group 21">
            <a:extLst>
              <a:ext uri="{FF2B5EF4-FFF2-40B4-BE49-F238E27FC236}">
                <a16:creationId xmlns:a16="http://schemas.microsoft.com/office/drawing/2014/main" id="{F9E9D8F5-EF17-62B0-D775-63BCFEE7A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4599FBD-CF6E-C4EE-407E-9E11D55BA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23">
              <a:extLst>
                <a:ext uri="{FF2B5EF4-FFF2-40B4-BE49-F238E27FC236}">
                  <a16:creationId xmlns:a16="http://schemas.microsoft.com/office/drawing/2014/main" id="{3B0E9DF8-982E-2C4B-D38D-E13D85271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F4B3D8-2411-E8EA-E4A3-9E366366C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A5F4062-82E5-E325-848E-4BC5EB7D1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CBF31B-A497-6C54-D8E8-5A5234BF6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3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5538C9E5-5B2C-6275-1883-49396C17D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22" y="0"/>
            <a:ext cx="6902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BA2E9CC-89CE-837F-947E-807E1926F83A}"/>
              </a:ext>
            </a:extLst>
          </p:cNvPr>
          <p:cNvSpPr/>
          <p:nvPr/>
        </p:nvSpPr>
        <p:spPr>
          <a:xfrm>
            <a:off x="3311226" y="1524000"/>
            <a:ext cx="2008909" cy="38099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C84103-6962-92A8-D719-8E5C5AAACF3B}"/>
              </a:ext>
            </a:extLst>
          </p:cNvPr>
          <p:cNvSpPr txBox="1"/>
          <p:nvPr/>
        </p:nvSpPr>
        <p:spPr>
          <a:xfrm>
            <a:off x="3311226" y="161835"/>
            <a:ext cx="5663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Preformance in the </a:t>
            </a:r>
            <a:r>
              <a:rPr lang="en-US" altLang="zh-CN" sz="2000" b="1" dirty="0"/>
              <a:t>Sexist Comment </a:t>
            </a:r>
            <a:r>
              <a:rPr lang="zh-CN" altLang="en-US" sz="2000" b="1" dirty="0"/>
              <a:t>dataset</a:t>
            </a: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04584EE2-C11B-50FA-8D49-6D94080CA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5BB863-6763-494C-3A72-DC81B6A15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3">
              <a:extLst>
                <a:ext uri="{FF2B5EF4-FFF2-40B4-BE49-F238E27FC236}">
                  <a16:creationId xmlns:a16="http://schemas.microsoft.com/office/drawing/2014/main" id="{463FF856-7861-8676-10E5-88821BAC6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F5034C-2618-B20E-6AB7-D4F5CBEDB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19BF61FC-0B8A-11FC-F7A7-2A8E732B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302298-C647-3E28-C9AE-B27ACD374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621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6A06-3EC5-F772-53ED-D00334953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B9CE-B66A-6DA2-1B79-BE5E878B2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Introduction</a:t>
            </a:r>
            <a:endParaRPr lang="en-US" dirty="0"/>
          </a:p>
          <a:p>
            <a:r>
              <a:rPr lang="en-US" dirty="0">
                <a:cs typeface="Calibri"/>
              </a:rPr>
              <a:t>Exploratory Data Analysis</a:t>
            </a:r>
          </a:p>
          <a:p>
            <a:r>
              <a:rPr lang="en-US" dirty="0">
                <a:cs typeface="Calibri"/>
              </a:rPr>
              <a:t>Word Embedding</a:t>
            </a:r>
          </a:p>
          <a:p>
            <a:r>
              <a:rPr lang="en-US" dirty="0">
                <a:cs typeface="Calibri"/>
              </a:rPr>
              <a:t>Sentence Embedding</a:t>
            </a:r>
          </a:p>
          <a:p>
            <a:r>
              <a:rPr lang="en-US" dirty="0">
                <a:cs typeface="Calibri"/>
              </a:rPr>
              <a:t>Text Classifier</a:t>
            </a:r>
          </a:p>
          <a:p>
            <a:r>
              <a:rPr lang="en-US" dirty="0">
                <a:cs typeface="Calibri"/>
              </a:rPr>
              <a:t>Result &amp; Discussion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4A54CDF4-3D37-664A-982B-F4B4A1847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79A5D3-0100-05B4-E832-E15EBD3C9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A7DEF80F-0BD4-B19D-5FE1-CE4D3864D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BEE23-72AB-442A-E188-367FD1469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53D4655D-2201-8765-5058-B79A07C09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DC4292-9044-9254-952C-B57E3B45A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99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94942-9270-CECE-8BB0-78C688DF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Support Vector Machine Classifier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988BFB-EF4A-63C2-3113-E925FC99ED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1782981"/>
            <a:ext cx="6901193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Better interpretability on binary classification problem</a:t>
            </a:r>
            <a:endParaRPr lang="en-US" altLang="zh-CN" sz="2000">
              <a:ea typeface="等线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Given n data pairs </a:t>
            </a:r>
            <a:endParaRPr lang="en-US" altLang="zh-CN" sz="2000">
              <a:ea typeface="等线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 err="1">
                <a:ea typeface="等线"/>
                <a:cs typeface="Calibri"/>
              </a:rPr>
              <a:t>X_i</a:t>
            </a:r>
            <a:r>
              <a:rPr lang="en-US" altLang="zh-CN" sz="2000">
                <a:ea typeface="等线"/>
                <a:cs typeface="Calibri"/>
              </a:rPr>
              <a:t> is a d-dimensional feature vector, </a:t>
            </a:r>
            <a:r>
              <a:rPr lang="en-US" altLang="zh-CN" sz="2000" err="1">
                <a:ea typeface="等线"/>
                <a:cs typeface="Calibri"/>
              </a:rPr>
              <a:t>y_i</a:t>
            </a:r>
            <a:r>
              <a:rPr lang="en-US" altLang="zh-CN" sz="2000">
                <a:ea typeface="等线"/>
                <a:cs typeface="Calibri"/>
              </a:rPr>
              <a:t> = 0 or 1 (class label)</a:t>
            </a:r>
            <a:endParaRPr lang="en-US" altLang="zh-CN" sz="2000">
              <a:ea typeface="等线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</a:rPr>
              <a:t>we want to train a classifier which predicts the class of new input data points and thus</a:t>
            </a:r>
            <a:endParaRPr lang="en-US" altLang="zh-CN" sz="2000">
              <a:ea typeface="等线"/>
              <a:cs typeface="Calibri" panose="020F0502020204030204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(1) Have a decision plane that separates data points of different class away in the domain space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/>
                <a:cs typeface="Calibri" panose="020F0502020204030204"/>
              </a:rPr>
              <a:t>(2) The plane is as far from nearest data points as possible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altLang="zh-CN" sz="2000">
              <a:cs typeface="Calibri" panose="020F0502020204030204"/>
            </a:endParaRPr>
          </a:p>
        </p:txBody>
      </p:sp>
      <p:pic>
        <p:nvPicPr>
          <p:cNvPr id="5" name="图片 5" descr="地图, 散点图&#10;&#10;已自动生成说明">
            <a:extLst>
              <a:ext uri="{FF2B5EF4-FFF2-40B4-BE49-F238E27FC236}">
                <a16:creationId xmlns:a16="http://schemas.microsoft.com/office/drawing/2014/main" id="{02145C98-3E7D-FE87-27F8-61AC62FE1D4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9459" b="9459"/>
          <a:stretch/>
        </p:blipFill>
        <p:spPr>
          <a:xfrm>
            <a:off x="8119870" y="713127"/>
            <a:ext cx="3333680" cy="2635439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6" descr="图标&#10;&#10;已自动生成说明">
            <a:extLst>
              <a:ext uri="{FF2B5EF4-FFF2-40B4-BE49-F238E27FC236}">
                <a16:creationId xmlns:a16="http://schemas.microsoft.com/office/drawing/2014/main" id="{D67E826C-4392-236C-1823-3096BA66C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86" y="2171048"/>
            <a:ext cx="2603163" cy="375041"/>
          </a:xfrm>
          <a:prstGeom prst="rect">
            <a:avLst/>
          </a:prstGeom>
        </p:spPr>
      </p:pic>
      <p:pic>
        <p:nvPicPr>
          <p:cNvPr id="7" name="图片 7" descr="卡通人物&#10;&#10;已自动生成说明">
            <a:extLst>
              <a:ext uri="{FF2B5EF4-FFF2-40B4-BE49-F238E27FC236}">
                <a16:creationId xmlns:a16="http://schemas.microsoft.com/office/drawing/2014/main" id="{6D11C315-87BF-B6B3-3848-1DBFA8CA8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571" y="2584206"/>
            <a:ext cx="327514" cy="341435"/>
          </a:xfrm>
          <a:prstGeom prst="rect">
            <a:avLst/>
          </a:prstGeom>
        </p:spPr>
      </p:pic>
      <p:pic>
        <p:nvPicPr>
          <p:cNvPr id="8" name="图片 8" descr="卡通人物&#10;&#10;已自动生成说明">
            <a:extLst>
              <a:ext uri="{FF2B5EF4-FFF2-40B4-BE49-F238E27FC236}">
                <a16:creationId xmlns:a16="http://schemas.microsoft.com/office/drawing/2014/main" id="{28417B8A-86A0-121F-34DD-0BA126A02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271" y="2546106"/>
            <a:ext cx="389304" cy="412751"/>
          </a:xfrm>
          <a:prstGeom prst="rect">
            <a:avLst/>
          </a:prstGeom>
        </p:spPr>
      </p:pic>
      <p:pic>
        <p:nvPicPr>
          <p:cNvPr id="9" name="图片 9" descr="图示, 示意图&#10;&#10;已自动生成说明">
            <a:extLst>
              <a:ext uri="{FF2B5EF4-FFF2-40B4-BE49-F238E27FC236}">
                <a16:creationId xmlns:a16="http://schemas.microsoft.com/office/drawing/2014/main" id="{1024A68E-0536-C797-6D91-A26F9333BF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3092" y="4676934"/>
            <a:ext cx="5566507" cy="18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0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16E11-57C3-1A03-AD81-A8760160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j-lt"/>
                <a:cs typeface="+mj-lt"/>
              </a:rPr>
              <a:t>Support Vector Machine Classifier Cont.</a:t>
            </a:r>
            <a:endParaRPr lang="zh-CN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6CBAAA-1A3E-AF1F-0493-1C0D72D86F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>
                <a:ea typeface="+mn-lt"/>
                <a:cs typeface="+mn-lt"/>
              </a:rPr>
              <a:t>Data is not linear separable:</a:t>
            </a:r>
            <a:endParaRPr lang="zh-CN" altLang="en-US">
              <a:cs typeface="Calibri" panose="020F0502020204030204"/>
            </a:endParaRPr>
          </a:p>
          <a:p>
            <a:endParaRPr lang="zh-CN" altLang="en-US">
              <a:ea typeface="+mn-lt"/>
              <a:cs typeface="+mn-lt"/>
            </a:endParaRPr>
          </a:p>
          <a:p>
            <a:endParaRPr lang="zh-CN">
              <a:cs typeface="Calibri"/>
            </a:endParaRPr>
          </a:p>
          <a:p>
            <a:endParaRPr lang="zh-CN" altLang="en-US">
              <a:ea typeface="等线"/>
              <a:cs typeface="Calibri"/>
            </a:endParaRPr>
          </a:p>
        </p:txBody>
      </p:sp>
      <p:pic>
        <p:nvPicPr>
          <p:cNvPr id="5" name="图片 5" descr="卡通人物&#10;&#10;已自动生成说明">
            <a:extLst>
              <a:ext uri="{FF2B5EF4-FFF2-40B4-BE49-F238E27FC236}">
                <a16:creationId xmlns:a16="http://schemas.microsoft.com/office/drawing/2014/main" id="{94D148BB-1892-A205-EF2C-A112AC67E4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0008" y="2259173"/>
            <a:ext cx="2939562" cy="475319"/>
          </a:xfrm>
        </p:spPr>
      </p:pic>
      <p:pic>
        <p:nvPicPr>
          <p:cNvPr id="6" name="图片 6" descr="图片包含 文本&#10;&#10;已自动生成说明">
            <a:extLst>
              <a:ext uri="{FF2B5EF4-FFF2-40B4-BE49-F238E27FC236}">
                <a16:creationId xmlns:a16="http://schemas.microsoft.com/office/drawing/2014/main" id="{50FF0D75-B619-5C14-F874-B187D4B7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53" y="2213014"/>
            <a:ext cx="2743200" cy="517202"/>
          </a:xfrm>
          <a:prstGeom prst="rect">
            <a:avLst/>
          </a:prstGeom>
        </p:spPr>
      </p:pic>
      <p:sp>
        <p:nvSpPr>
          <p:cNvPr id="8" name="图片占位符 2">
            <a:extLst>
              <a:ext uri="{FF2B5EF4-FFF2-40B4-BE49-F238E27FC236}">
                <a16:creationId xmlns:a16="http://schemas.microsoft.com/office/drawing/2014/main" id="{F7D635C6-2631-7220-4B3D-F850EBA3C3E6}"/>
              </a:ext>
            </a:extLst>
          </p:cNvPr>
          <p:cNvSpPr txBox="1">
            <a:spLocks/>
          </p:cNvSpPr>
          <p:nvPr/>
        </p:nvSpPr>
        <p:spPr>
          <a:xfrm>
            <a:off x="6168293" y="182660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>
                <a:ea typeface="+mn-lt"/>
                <a:cs typeface="+mn-lt"/>
              </a:rPr>
              <a:t>Data is linear separable:</a:t>
            </a:r>
            <a:endParaRPr lang="zh-CN" altLang="en-US">
              <a:cs typeface="Calibri" panose="020F0502020204030204"/>
            </a:endParaRPr>
          </a:p>
          <a:p>
            <a:endParaRPr lang="zh-CN" altLang="en-US">
              <a:ea typeface="+mn-lt"/>
              <a:cs typeface="+mn-lt"/>
            </a:endParaRPr>
          </a:p>
          <a:p>
            <a:endParaRPr lang="zh-CN">
              <a:cs typeface="Calibri"/>
            </a:endParaRPr>
          </a:p>
          <a:p>
            <a:endParaRPr lang="zh-CN" altLang="en-US">
              <a:ea typeface="等线"/>
              <a:cs typeface="Calibri"/>
            </a:endParaRPr>
          </a:p>
        </p:txBody>
      </p:sp>
      <p:pic>
        <p:nvPicPr>
          <p:cNvPr id="9" name="图片 9" descr="图片包含 背景图案&#10;&#10;已自动生成说明">
            <a:extLst>
              <a:ext uri="{FF2B5EF4-FFF2-40B4-BE49-F238E27FC236}">
                <a16:creationId xmlns:a16="http://schemas.microsoft.com/office/drawing/2014/main" id="{FB961DBA-DABC-8799-A990-14E117017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54" y="2869089"/>
            <a:ext cx="5669083" cy="25803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866BF01-189C-8DA2-7F3A-E50FF7552705}"/>
              </a:ext>
            </a:extLst>
          </p:cNvPr>
          <p:cNvSpPr txBox="1"/>
          <p:nvPr/>
        </p:nvSpPr>
        <p:spPr>
          <a:xfrm>
            <a:off x="840153" y="5579452"/>
            <a:ext cx="112431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i="1">
                <a:ea typeface="+mn-lt"/>
                <a:cs typeface="+mn-lt"/>
              </a:rPr>
              <a:t>For any input feature data, we would like to find a projection</a:t>
            </a:r>
            <a:r>
              <a:rPr lang="zh-CN">
                <a:ea typeface="+mn-lt"/>
                <a:cs typeface="+mn-lt"/>
              </a:rPr>
              <a:t> φ</a:t>
            </a:r>
            <a:r>
              <a:rPr lang="zh-CN" i="1">
                <a:ea typeface="+mn-lt"/>
                <a:cs typeface="+mn-lt"/>
              </a:rPr>
              <a:t> that transforms data to a space where</a:t>
            </a:r>
            <a:r>
              <a:rPr lang="zh-CN">
                <a:ea typeface="+mn-lt"/>
                <a:cs typeface="+mn-lt"/>
              </a:rPr>
              <a:t> (φ(x), y)</a:t>
            </a:r>
            <a:r>
              <a:rPr lang="zh-CN" i="1">
                <a:ea typeface="+mn-lt"/>
                <a:cs typeface="+mn-lt"/>
              </a:rPr>
              <a:t> are linearly separable. </a:t>
            </a:r>
            <a:endParaRPr lang="zh-CN"/>
          </a:p>
          <a:p>
            <a:r>
              <a:rPr lang="zh-CN" i="1">
                <a:ea typeface="+mn-lt"/>
                <a:cs typeface="+mn-lt"/>
              </a:rPr>
              <a:t>Kernel function:</a:t>
            </a:r>
            <a:endParaRPr lang="zh-CN"/>
          </a:p>
          <a:p>
            <a:pPr algn="l"/>
            <a:endParaRPr lang="zh-CN" altLang="en-US">
              <a:ea typeface="等线"/>
              <a:cs typeface="Calibri"/>
            </a:endParaRPr>
          </a:p>
        </p:txBody>
      </p:sp>
      <p:pic>
        <p:nvPicPr>
          <p:cNvPr id="11" name="图片 11" descr="图标&#10;&#10;已自动生成说明">
            <a:extLst>
              <a:ext uri="{FF2B5EF4-FFF2-40B4-BE49-F238E27FC236}">
                <a16:creationId xmlns:a16="http://schemas.microsoft.com/office/drawing/2014/main" id="{C3B862F3-6624-CEE5-CA43-D6799D1A5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5263" y="5658338"/>
            <a:ext cx="855053" cy="230554"/>
          </a:xfrm>
          <a:prstGeom prst="rect">
            <a:avLst/>
          </a:prstGeom>
        </p:spPr>
      </p:pic>
      <p:pic>
        <p:nvPicPr>
          <p:cNvPr id="12" name="图片 12">
            <a:extLst>
              <a:ext uri="{FF2B5EF4-FFF2-40B4-BE49-F238E27FC236}">
                <a16:creationId xmlns:a16="http://schemas.microsoft.com/office/drawing/2014/main" id="{5820E2B7-D541-5093-19F9-9B6D4F1EF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477" y="6252896"/>
            <a:ext cx="2743200" cy="448208"/>
          </a:xfrm>
          <a:prstGeom prst="rect">
            <a:avLst/>
          </a:prstGeom>
        </p:spPr>
      </p:pic>
      <p:grpSp>
        <p:nvGrpSpPr>
          <p:cNvPr id="14" name="Group 21">
            <a:extLst>
              <a:ext uri="{FF2B5EF4-FFF2-40B4-BE49-F238E27FC236}">
                <a16:creationId xmlns:a16="http://schemas.microsoft.com/office/drawing/2014/main" id="{23F6B03E-7182-8143-2A7E-A41BE5569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0B6DC6-367B-3C33-411E-BCB19BAC7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3">
              <a:extLst>
                <a:ext uri="{FF2B5EF4-FFF2-40B4-BE49-F238E27FC236}">
                  <a16:creationId xmlns:a16="http://schemas.microsoft.com/office/drawing/2014/main" id="{8F409D38-0E45-6FDE-E6E8-96A1EFF10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06BBC5-54AA-E91A-6BE8-B4EC902B8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0DF10F6-74B4-C68B-6C15-341A42FAA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5082DE-5588-155D-903B-0486C884E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8493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C696BB-F189-B1B9-05A6-B7EA4EB3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CN" altLang="en-US" sz="3600">
                <a:ea typeface="等线 Light"/>
                <a:cs typeface="Calibri Light"/>
              </a:rPr>
              <a:t>Our Sentence 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CF4CC7-D884-FDFB-9ECF-6F4C3094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Sum up token vectors (word embeddings) as the embedding of whole sentence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Calibri"/>
                <a:cs typeface="Calibri"/>
              </a:rPr>
              <a:t>Applying PCA on sentence embeddings of training and testing set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Different class of sentences are clustering together</a:t>
            </a:r>
          </a:p>
        </p:txBody>
      </p:sp>
      <p:grpSp>
        <p:nvGrpSpPr>
          <p:cNvPr id="18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5" descr="散点图&#10;&#10;已自动生成说明">
            <a:extLst>
              <a:ext uri="{FF2B5EF4-FFF2-40B4-BE49-F238E27FC236}">
                <a16:creationId xmlns:a16="http://schemas.microsoft.com/office/drawing/2014/main" id="{562B3F09-70F2-AE09-6093-F60DC8C1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27" y="1714284"/>
            <a:ext cx="3579456" cy="3981515"/>
          </a:xfrm>
          <a:prstGeom prst="rect">
            <a:avLst/>
          </a:prstGeom>
        </p:spPr>
      </p:pic>
      <p:pic>
        <p:nvPicPr>
          <p:cNvPr id="6" name="图片 6" descr="散点图&#10;&#10;已自动生成说明">
            <a:extLst>
              <a:ext uri="{FF2B5EF4-FFF2-40B4-BE49-F238E27FC236}">
                <a16:creationId xmlns:a16="http://schemas.microsoft.com/office/drawing/2014/main" id="{61026B4E-7B4C-E84C-789D-E2C6077E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169" y="323589"/>
            <a:ext cx="3040845" cy="63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C696BB-F189-B1B9-05A6-B7EA4EB3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zh-CN" altLang="en-US" sz="3600">
                <a:ea typeface="等线 Light"/>
                <a:cs typeface="Calibri Light"/>
              </a:rPr>
              <a:t>Our Sentence Data Cont.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FCF4CC7-D884-FDFB-9ECF-6F4C30947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Calibri"/>
                <a:cs typeface="Calibri"/>
              </a:rPr>
              <a:t>Concatenate word embeddings, then applying PCA to it as the embedding of whole sentence</a:t>
            </a:r>
            <a:endParaRPr lang="en-US" sz="2000">
              <a:ea typeface="+mn-lt"/>
              <a:cs typeface="+mn-lt"/>
            </a:endParaRPr>
          </a:p>
          <a:p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Calibri"/>
                <a:cs typeface="Calibri"/>
              </a:rPr>
              <a:t>Applying PCA on sentence embeddings of training and testing set</a:t>
            </a:r>
          </a:p>
          <a:p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Different class of sentences are clustering together</a:t>
            </a:r>
          </a:p>
        </p:txBody>
      </p:sp>
      <p:grpSp>
        <p:nvGrpSpPr>
          <p:cNvPr id="18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3" descr="散点图&#10;&#10;已自动生成说明">
            <a:extLst>
              <a:ext uri="{FF2B5EF4-FFF2-40B4-BE49-F238E27FC236}">
                <a16:creationId xmlns:a16="http://schemas.microsoft.com/office/drawing/2014/main" id="{F115CB26-CA11-72C2-9BA0-0306797E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97" y="146624"/>
            <a:ext cx="3109026" cy="6434991"/>
          </a:xfrm>
          <a:prstGeom prst="rect">
            <a:avLst/>
          </a:prstGeom>
        </p:spPr>
      </p:pic>
      <p:pic>
        <p:nvPicPr>
          <p:cNvPr id="4" name="图片 6" descr="散点图&#10;&#10;已自动生成说明">
            <a:extLst>
              <a:ext uri="{FF2B5EF4-FFF2-40B4-BE49-F238E27FC236}">
                <a16:creationId xmlns:a16="http://schemas.microsoft.com/office/drawing/2014/main" id="{5CFF3E3A-4920-BF35-FD7E-944BBDFA7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947" y="1785238"/>
            <a:ext cx="3524738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3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2D5F8C-FFCF-3909-F10D-82374C69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RBF (</a:t>
            </a:r>
            <a:r>
              <a:rPr lang="zh-CN">
                <a:ea typeface="等线 Light"/>
              </a:rPr>
              <a:t>Radial </a:t>
            </a:r>
            <a:r>
              <a:rPr lang="en-US" altLang="zh-CN">
                <a:ea typeface="等线 Light"/>
              </a:rPr>
              <a:t>B</a:t>
            </a:r>
            <a:r>
              <a:rPr lang="zh-CN">
                <a:ea typeface="等线 Light"/>
              </a:rPr>
              <a:t>asis </a:t>
            </a:r>
            <a:r>
              <a:rPr lang="en-US" altLang="zh-CN">
                <a:ea typeface="等线 Light"/>
              </a:rPr>
              <a:t>F</a:t>
            </a:r>
            <a:r>
              <a:rPr lang="zh-CN">
                <a:ea typeface="等线 Light"/>
              </a:rPr>
              <a:t>unction</a:t>
            </a:r>
            <a:r>
              <a:rPr lang="zh-CN" altLang="en-US">
                <a:ea typeface="等线 Light"/>
                <a:cs typeface="Calibri Light"/>
              </a:rPr>
              <a:t>) Kernel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F6391-1165-CECE-8E88-73DAEC3FD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"/>
              </a:rPr>
              <a:t>Superiority in handling non-linear, clustering data points</a:t>
            </a:r>
            <a:endParaRPr lang="zh-CN" altLang="en-US"/>
          </a:p>
        </p:txBody>
      </p:sp>
      <p:pic>
        <p:nvPicPr>
          <p:cNvPr id="5" name="图片 5" descr="图示&#10;&#10;已自动生成说明">
            <a:extLst>
              <a:ext uri="{FF2B5EF4-FFF2-40B4-BE49-F238E27FC236}">
                <a16:creationId xmlns:a16="http://schemas.microsoft.com/office/drawing/2014/main" id="{69C836EE-9D8C-6177-1AFD-D642B91AB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" y="2412023"/>
            <a:ext cx="3495430" cy="871415"/>
          </a:xfrm>
          <a:prstGeom prst="rect">
            <a:avLst/>
          </a:prstGeom>
        </p:spPr>
      </p:pic>
      <p:pic>
        <p:nvPicPr>
          <p:cNvPr id="6" name="图片 6" descr="图示&#10;&#10;已自动生成说明">
            <a:extLst>
              <a:ext uri="{FF2B5EF4-FFF2-40B4-BE49-F238E27FC236}">
                <a16:creationId xmlns:a16="http://schemas.microsoft.com/office/drawing/2014/main" id="{8A1D44BA-E1C4-70CF-02CA-F212F62C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3" y="3867499"/>
            <a:ext cx="3285392" cy="1873039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9746A4A0-BA32-8BBF-0D02-1C4099FA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85" y="2615799"/>
            <a:ext cx="2347547" cy="395481"/>
          </a:xfrm>
          <a:prstGeom prst="rect">
            <a:avLst/>
          </a:prstGeom>
        </p:spPr>
      </p:pic>
      <p:pic>
        <p:nvPicPr>
          <p:cNvPr id="8" name="图片 8" descr="图表, 散点图&#10;&#10;已自动生成说明">
            <a:extLst>
              <a:ext uri="{FF2B5EF4-FFF2-40B4-BE49-F238E27FC236}">
                <a16:creationId xmlns:a16="http://schemas.microsoft.com/office/drawing/2014/main" id="{42C87EAB-6349-AE7F-EC1A-861E82372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015" y="3877480"/>
            <a:ext cx="3285392" cy="1862848"/>
          </a:xfrm>
          <a:prstGeom prst="rect">
            <a:avLst/>
          </a:prstGeom>
        </p:spPr>
      </p:pic>
      <p:pic>
        <p:nvPicPr>
          <p:cNvPr id="9" name="图片 9" descr="图表, 散点图&#10;&#10;已自动生成说明">
            <a:extLst>
              <a:ext uri="{FF2B5EF4-FFF2-40B4-BE49-F238E27FC236}">
                <a16:creationId xmlns:a16="http://schemas.microsoft.com/office/drawing/2014/main" id="{197EABD0-9C17-0AC5-4263-1B237FF75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746" y="3874751"/>
            <a:ext cx="3270738" cy="1863422"/>
          </a:xfrm>
          <a:prstGeom prst="rect">
            <a:avLst/>
          </a:prstGeom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3BC27D4E-E993-2F06-22DA-670B23BD4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631" y="2585767"/>
            <a:ext cx="2401277" cy="416464"/>
          </a:xfrm>
          <a:prstGeom prst="rect">
            <a:avLst/>
          </a:prstGeom>
        </p:spPr>
      </p:pic>
      <p:grpSp>
        <p:nvGrpSpPr>
          <p:cNvPr id="13" name="Group 21">
            <a:extLst>
              <a:ext uri="{FF2B5EF4-FFF2-40B4-BE49-F238E27FC236}">
                <a16:creationId xmlns:a16="http://schemas.microsoft.com/office/drawing/2014/main" id="{0BE7DECD-C8A5-7DB7-5394-0AC7C14DA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38B0BE-E696-C5B1-064C-E7DDC3AA9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23">
              <a:extLst>
                <a:ext uri="{FF2B5EF4-FFF2-40B4-BE49-F238E27FC236}">
                  <a16:creationId xmlns:a16="http://schemas.microsoft.com/office/drawing/2014/main" id="{276C6288-F661-9F1C-77A4-69FA804D9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D6537-816D-D1C0-B5CD-577ECE4CF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467F021-CDF4-B68F-6740-60A883C80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A48599-0AE8-84A1-FE86-20B839FB8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784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9C6FB-69FD-0496-312E-A96D4A1D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Dataset Splitting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B8D75B-B47C-91FB-B05D-7FB9BAD07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582397"/>
              </p:ext>
            </p:extLst>
          </p:nvPr>
        </p:nvGraphicFramePr>
        <p:xfrm>
          <a:off x="6684308" y="2560544"/>
          <a:ext cx="5035772" cy="1882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8943">
                  <a:extLst>
                    <a:ext uri="{9D8B030D-6E8A-4147-A177-3AD203B41FA5}">
                      <a16:colId xmlns:a16="http://schemas.microsoft.com/office/drawing/2014/main" val="308218103"/>
                    </a:ext>
                  </a:extLst>
                </a:gridCol>
                <a:gridCol w="1258943">
                  <a:extLst>
                    <a:ext uri="{9D8B030D-6E8A-4147-A177-3AD203B41FA5}">
                      <a16:colId xmlns:a16="http://schemas.microsoft.com/office/drawing/2014/main" val="2229008482"/>
                    </a:ext>
                  </a:extLst>
                </a:gridCol>
                <a:gridCol w="1258943">
                  <a:extLst>
                    <a:ext uri="{9D8B030D-6E8A-4147-A177-3AD203B41FA5}">
                      <a16:colId xmlns:a16="http://schemas.microsoft.com/office/drawing/2014/main" val="570526930"/>
                    </a:ext>
                  </a:extLst>
                </a:gridCol>
                <a:gridCol w="1258943">
                  <a:extLst>
                    <a:ext uri="{9D8B030D-6E8A-4147-A177-3AD203B41FA5}">
                      <a16:colId xmlns:a16="http://schemas.microsoft.com/office/drawing/2014/main" val="216535458"/>
                    </a:ext>
                  </a:extLst>
                </a:gridCol>
              </a:tblGrid>
              <a:tr h="563678">
                <a:tc>
                  <a:txBody>
                    <a:bodyPr/>
                    <a:lstStyle/>
                    <a:p>
                      <a:pPr algn="ctr" fontAlgn="b"/>
                      <a:endParaRPr lang="en-US" sz="2000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train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validation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test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6335912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normal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4212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470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1158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1072042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hate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2245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248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636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2249762"/>
                  </a:ext>
                </a:extLst>
              </a:tr>
              <a:tr h="4394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6457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718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effectLst/>
                        </a:rPr>
                        <a:t>1794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34444108"/>
                  </a:ext>
                </a:extLst>
              </a:tr>
            </a:tbl>
          </a:graphicData>
        </a:graphic>
      </p:graphicFrame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44E833F3-D0D8-0AD2-368A-5E359213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2563246"/>
            <a:ext cx="4827494" cy="2123712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A0B83A0E-6EA4-84F7-4BE7-A66BDE0EEA80}"/>
              </a:ext>
            </a:extLst>
          </p:cNvPr>
          <p:cNvSpPr txBox="1"/>
          <p:nvPr/>
        </p:nvSpPr>
        <p:spPr>
          <a:xfrm>
            <a:off x="2361884" y="4704031"/>
            <a:ext cx="67258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70%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282CFBA2-73F4-B933-DC27-2CCA8E32FEEF}"/>
              </a:ext>
            </a:extLst>
          </p:cNvPr>
          <p:cNvSpPr txBox="1"/>
          <p:nvPr/>
        </p:nvSpPr>
        <p:spPr>
          <a:xfrm>
            <a:off x="4340843" y="4693946"/>
            <a:ext cx="67258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10%</a:t>
            </a: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C849CFDA-D48C-FFEE-CC63-53169795444A}"/>
              </a:ext>
            </a:extLst>
          </p:cNvPr>
          <p:cNvSpPr txBox="1"/>
          <p:nvPr/>
        </p:nvSpPr>
        <p:spPr>
          <a:xfrm>
            <a:off x="5103964" y="4700670"/>
            <a:ext cx="67258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20%</a:t>
            </a:r>
          </a:p>
        </p:txBody>
      </p:sp>
      <p:grpSp>
        <p:nvGrpSpPr>
          <p:cNvPr id="14" name="Group 21">
            <a:extLst>
              <a:ext uri="{FF2B5EF4-FFF2-40B4-BE49-F238E27FC236}">
                <a16:creationId xmlns:a16="http://schemas.microsoft.com/office/drawing/2014/main" id="{AA1F3F51-7A9E-493E-3308-92A54CAF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711704-FCF9-970D-5C39-983F293DD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23">
              <a:extLst>
                <a:ext uri="{FF2B5EF4-FFF2-40B4-BE49-F238E27FC236}">
                  <a16:creationId xmlns:a16="http://schemas.microsoft.com/office/drawing/2014/main" id="{FE27FE9E-0AA6-EED8-F0BF-EB072BF7B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296A72-3DDC-A26F-428B-A2A3EC714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325C89C-2255-BF1E-75DB-A2F349A38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7BA1E0-DC95-B29B-C9D3-09A791BEC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50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FFA0F-3FC5-3457-FE0B-F972DF67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Sentence Embedding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ABFB-7742-6310-7368-2C09CBAA3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altLang="zh-CN">
                <a:ea typeface="+mn-lt"/>
                <a:cs typeface="+mn-lt"/>
              </a:rPr>
              <a:t>Phase</a:t>
            </a:r>
            <a:r>
              <a:rPr lang="zh-CN" altLang="en-US">
                <a:ea typeface="+mn-lt"/>
                <a:cs typeface="+mn-lt"/>
              </a:rPr>
              <a:t> </a:t>
            </a:r>
            <a:r>
              <a:rPr lang="en-US" altLang="zh-CN">
                <a:ea typeface="+mn-lt"/>
                <a:cs typeface="+mn-lt"/>
              </a:rPr>
              <a:t>I.</a:t>
            </a:r>
            <a:r>
              <a:rPr lang="zh-CN" altLang="en-US">
                <a:ea typeface="+mn-lt"/>
                <a:cs typeface="+mn-lt"/>
              </a:rPr>
              <a:t> SUM</a:t>
            </a:r>
            <a:endParaRPr lang="en-US" altLang="zh-CN">
              <a:cs typeface="Calibri" panose="020F0502020204030204"/>
            </a:endParaRP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C8734BEB-3B07-1FD3-3933-E8F859A1695A}"/>
              </a:ext>
            </a:extLst>
          </p:cNvPr>
          <p:cNvSpPr txBox="1"/>
          <p:nvPr/>
        </p:nvSpPr>
        <p:spPr>
          <a:xfrm>
            <a:off x="1076584" y="2894834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社会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10" name="直线箭头连接符 5">
            <a:extLst>
              <a:ext uri="{FF2B5EF4-FFF2-40B4-BE49-F238E27FC236}">
                <a16:creationId xmlns:a16="http://schemas.microsoft.com/office/drawing/2014/main" id="{7D94FFA6-9AC7-3A84-6202-50FB5A85B941}"/>
              </a:ext>
            </a:extLst>
          </p:cNvPr>
          <p:cNvCxnSpPr>
            <a:cxnSpLocks/>
          </p:cNvCxnSpPr>
          <p:nvPr/>
        </p:nvCxnSpPr>
        <p:spPr>
          <a:xfrm>
            <a:off x="2406620" y="3083115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id="{BC92C799-A95F-F3EB-E2AC-2B5008E96328}"/>
              </a:ext>
            </a:extLst>
          </p:cNvPr>
          <p:cNvSpPr txBox="1"/>
          <p:nvPr/>
        </p:nvSpPr>
        <p:spPr>
          <a:xfrm>
            <a:off x="3140912" y="2870738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[ 0.80167, -0.19782, -2.1480 ,   ……    ]</a:t>
            </a:r>
            <a:endParaRPr lang="zh-CN" altLang="en-US" sz="2000"/>
          </a:p>
        </p:txBody>
      </p:sp>
      <p:sp>
        <p:nvSpPr>
          <p:cNvPr id="14" name="右大括号 9">
            <a:extLst>
              <a:ext uri="{FF2B5EF4-FFF2-40B4-BE49-F238E27FC236}">
                <a16:creationId xmlns:a16="http://schemas.microsoft.com/office/drawing/2014/main" id="{18878829-965B-DE8E-9372-91BFAA373043}"/>
              </a:ext>
            </a:extLst>
          </p:cNvPr>
          <p:cNvSpPr/>
          <p:nvPr/>
        </p:nvSpPr>
        <p:spPr>
          <a:xfrm rot="5400000">
            <a:off x="5146895" y="1269443"/>
            <a:ext cx="276373" cy="428834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C70D243C-476C-30D2-9868-DE271B788BAA}"/>
              </a:ext>
            </a:extLst>
          </p:cNvPr>
          <p:cNvSpPr txBox="1"/>
          <p:nvPr/>
        </p:nvSpPr>
        <p:spPr>
          <a:xfrm>
            <a:off x="4668054" y="3693260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</a:rPr>
              <a:t>100 dim.</a:t>
            </a:r>
            <a:endParaRPr lang="zh-CN" altLang="en-US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F0A9FB73-1AF6-F608-0B2B-D1410F657E50}"/>
              </a:ext>
            </a:extLst>
          </p:cNvPr>
          <p:cNvSpPr txBox="1"/>
          <p:nvPr/>
        </p:nvSpPr>
        <p:spPr>
          <a:xfrm>
            <a:off x="1076584" y="4806761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国家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20" name="直线箭头连接符 12">
            <a:extLst>
              <a:ext uri="{FF2B5EF4-FFF2-40B4-BE49-F238E27FC236}">
                <a16:creationId xmlns:a16="http://schemas.microsoft.com/office/drawing/2014/main" id="{43F28F2C-FCBF-6113-B7E4-68A26D2DCA35}"/>
              </a:ext>
            </a:extLst>
          </p:cNvPr>
          <p:cNvCxnSpPr>
            <a:cxnSpLocks/>
          </p:cNvCxnSpPr>
          <p:nvPr/>
        </p:nvCxnSpPr>
        <p:spPr>
          <a:xfrm>
            <a:off x="2406620" y="4995042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3">
            <a:extLst>
              <a:ext uri="{FF2B5EF4-FFF2-40B4-BE49-F238E27FC236}">
                <a16:creationId xmlns:a16="http://schemas.microsoft.com/office/drawing/2014/main" id="{AAE3AB1C-BFBD-DB05-5B51-77565574C138}"/>
              </a:ext>
            </a:extLst>
          </p:cNvPr>
          <p:cNvSpPr txBox="1"/>
          <p:nvPr/>
        </p:nvSpPr>
        <p:spPr>
          <a:xfrm>
            <a:off x="3140912" y="4782665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</a:t>
            </a:r>
            <a:r>
              <a:rPr lang="zh-CN" altLang="en-US" sz="2000"/>
              <a:t> </a:t>
            </a:r>
            <a:r>
              <a:rPr lang="en-US" altLang="zh-CN" sz="2000"/>
              <a:t>0.89913 , 0.03451,</a:t>
            </a:r>
            <a:r>
              <a:rPr lang="zh-CN" altLang="en-US" sz="2000"/>
              <a:t> </a:t>
            </a:r>
            <a:r>
              <a:rPr lang="en-US" altLang="zh-CN" sz="2000"/>
              <a:t> 0.26539, </a:t>
            </a:r>
            <a:r>
              <a:rPr lang="zh-CN" altLang="en-US" sz="2000"/>
              <a:t>  </a:t>
            </a:r>
            <a:r>
              <a:rPr lang="en-US" altLang="zh-CN" sz="2000"/>
              <a:t> ……  </a:t>
            </a:r>
            <a:r>
              <a:rPr lang="zh-CN" altLang="en-US" sz="2000"/>
              <a:t>  </a:t>
            </a:r>
            <a:r>
              <a:rPr lang="en-US" altLang="zh-CN" sz="2000"/>
              <a:t>]</a:t>
            </a:r>
            <a:endParaRPr lang="zh-CN" altLang="en-US" sz="2000"/>
          </a:p>
        </p:txBody>
      </p:sp>
      <p:cxnSp>
        <p:nvCxnSpPr>
          <p:cNvPr id="24" name="肘形连接符 17">
            <a:extLst>
              <a:ext uri="{FF2B5EF4-FFF2-40B4-BE49-F238E27FC236}">
                <a16:creationId xmlns:a16="http://schemas.microsoft.com/office/drawing/2014/main" id="{26EFF7BA-BF9D-F172-BEDA-757999E410A1}"/>
              </a:ext>
            </a:extLst>
          </p:cNvPr>
          <p:cNvCxnSpPr>
            <a:cxnSpLocks/>
          </p:cNvCxnSpPr>
          <p:nvPr/>
        </p:nvCxnSpPr>
        <p:spPr>
          <a:xfrm>
            <a:off x="7772902" y="3020331"/>
            <a:ext cx="1149927" cy="1064718"/>
          </a:xfrm>
          <a:prstGeom prst="bentConnector3">
            <a:avLst>
              <a:gd name="adj1" fmla="val 39157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19">
            <a:extLst>
              <a:ext uri="{FF2B5EF4-FFF2-40B4-BE49-F238E27FC236}">
                <a16:creationId xmlns:a16="http://schemas.microsoft.com/office/drawing/2014/main" id="{392C816E-3AC4-2398-DA6D-575104DA2486}"/>
              </a:ext>
            </a:extLst>
          </p:cNvPr>
          <p:cNvCxnSpPr>
            <a:cxnSpLocks/>
          </p:cNvCxnSpPr>
          <p:nvPr/>
        </p:nvCxnSpPr>
        <p:spPr>
          <a:xfrm flipV="1">
            <a:off x="7772902" y="4085049"/>
            <a:ext cx="1354603" cy="1071360"/>
          </a:xfrm>
          <a:prstGeom prst="bentConnector3">
            <a:avLst>
              <a:gd name="adj1" fmla="val 3363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32">
            <a:extLst>
              <a:ext uri="{FF2B5EF4-FFF2-40B4-BE49-F238E27FC236}">
                <a16:creationId xmlns:a16="http://schemas.microsoft.com/office/drawing/2014/main" id="{8CC6A6FC-B40B-769D-EE85-E40C00CEB60F}"/>
              </a:ext>
            </a:extLst>
          </p:cNvPr>
          <p:cNvSpPr txBox="1"/>
          <p:nvPr/>
        </p:nvSpPr>
        <p:spPr>
          <a:xfrm>
            <a:off x="9546430" y="3624513"/>
            <a:ext cx="9924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latin typeface="Google Sans"/>
                <a:ea typeface="等线"/>
              </a:rPr>
              <a:t>SUM</a:t>
            </a:r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083898F1-0F17-B7C7-34F5-9C0265DBDCF7}"/>
              </a:ext>
            </a:extLst>
          </p:cNvPr>
          <p:cNvSpPr txBox="1"/>
          <p:nvPr/>
        </p:nvSpPr>
        <p:spPr>
          <a:xfrm>
            <a:off x="9381248" y="3996939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</a:rPr>
              <a:t>100 dim.</a:t>
            </a:r>
            <a:endParaRPr lang="zh-CN" altLang="en-US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3DAC3142-D45E-2BF6-7501-DF32B84B28DC}"/>
              </a:ext>
            </a:extLst>
          </p:cNvPr>
          <p:cNvSpPr txBox="1"/>
          <p:nvPr/>
        </p:nvSpPr>
        <p:spPr>
          <a:xfrm>
            <a:off x="1330942" y="3807560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...</a:t>
            </a: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952D7E2C-4E42-78B7-6B94-D042B053A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6B3923-CB2E-3A4A-C2C7-B53BA4567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DBA8BA64-7809-B6B6-F9C2-3B647178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8021C8-5BAE-0C22-22A2-09FC904E7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05828CA-8BD6-EBFD-75FC-F3A5BEF82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30C65F-AB56-6777-ADBD-3F90EA1B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685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3EB58-36A3-4D03-2DBC-0A107FD6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+mj-lt"/>
                <a:cs typeface="+mj-lt"/>
              </a:rPr>
              <a:t>Sentence Embedding Cont.</a:t>
            </a:r>
            <a:endParaRPr lang="en-US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B719F-483A-7A46-97C9-BA7D8B5C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"/>
              </a:rPr>
              <a:t>Phase II. PCA</a:t>
            </a:r>
            <a:endParaRPr lang="zh-CN" altLang="en-US"/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02A83976-3F89-77F9-8701-E22F3BA358CD}"/>
              </a:ext>
            </a:extLst>
          </p:cNvPr>
          <p:cNvSpPr txBox="1"/>
          <p:nvPr/>
        </p:nvSpPr>
        <p:spPr>
          <a:xfrm>
            <a:off x="2477320" y="2581069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社会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10" name="直线箭头连接符 5">
            <a:extLst>
              <a:ext uri="{FF2B5EF4-FFF2-40B4-BE49-F238E27FC236}">
                <a16:creationId xmlns:a16="http://schemas.microsoft.com/office/drawing/2014/main" id="{A367B049-018E-4B1A-4F23-2A695C123B4E}"/>
              </a:ext>
            </a:extLst>
          </p:cNvPr>
          <p:cNvCxnSpPr>
            <a:cxnSpLocks/>
          </p:cNvCxnSpPr>
          <p:nvPr/>
        </p:nvCxnSpPr>
        <p:spPr>
          <a:xfrm>
            <a:off x="3213443" y="5419541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8">
            <a:extLst>
              <a:ext uri="{FF2B5EF4-FFF2-40B4-BE49-F238E27FC236}">
                <a16:creationId xmlns:a16="http://schemas.microsoft.com/office/drawing/2014/main" id="{DCF0288C-E1C7-6140-14D4-479A39315504}"/>
              </a:ext>
            </a:extLst>
          </p:cNvPr>
          <p:cNvSpPr txBox="1"/>
          <p:nvPr/>
        </p:nvSpPr>
        <p:spPr>
          <a:xfrm>
            <a:off x="910941" y="3061238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[ 0.80167, -0.19782, -2.1480 ,   ……    ]</a:t>
            </a:r>
            <a:endParaRPr lang="zh-CN" altLang="en-US" sz="2000"/>
          </a:p>
        </p:txBody>
      </p:sp>
      <p:sp>
        <p:nvSpPr>
          <p:cNvPr id="14" name="右大括号 9">
            <a:extLst>
              <a:ext uri="{FF2B5EF4-FFF2-40B4-BE49-F238E27FC236}">
                <a16:creationId xmlns:a16="http://schemas.microsoft.com/office/drawing/2014/main" id="{BBEF906F-263E-E8FD-9834-C0B27D65554F}"/>
              </a:ext>
            </a:extLst>
          </p:cNvPr>
          <p:cNvSpPr/>
          <p:nvPr/>
        </p:nvSpPr>
        <p:spPr>
          <a:xfrm rot="5400000">
            <a:off x="8060424" y="1549590"/>
            <a:ext cx="276373" cy="428834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16" name="文本框 10">
            <a:extLst>
              <a:ext uri="{FF2B5EF4-FFF2-40B4-BE49-F238E27FC236}">
                <a16:creationId xmlns:a16="http://schemas.microsoft.com/office/drawing/2014/main" id="{02520EEB-07D0-1E39-59AC-FB238A04C06F}"/>
              </a:ext>
            </a:extLst>
          </p:cNvPr>
          <p:cNvSpPr txBox="1"/>
          <p:nvPr/>
        </p:nvSpPr>
        <p:spPr>
          <a:xfrm>
            <a:off x="2202759" y="3838936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</a:rPr>
              <a:t>100 dim.</a:t>
            </a:r>
            <a:endParaRPr lang="zh-CN" altLang="en-US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8" name="文本框 11">
            <a:extLst>
              <a:ext uri="{FF2B5EF4-FFF2-40B4-BE49-F238E27FC236}">
                <a16:creationId xmlns:a16="http://schemas.microsoft.com/office/drawing/2014/main" id="{A496FA9E-C548-277A-0D9A-A327BA26B85A}"/>
              </a:ext>
            </a:extLst>
          </p:cNvPr>
          <p:cNvSpPr txBox="1"/>
          <p:nvPr/>
        </p:nvSpPr>
        <p:spPr>
          <a:xfrm>
            <a:off x="7744084" y="2610408"/>
            <a:ext cx="11415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/>
              <a:t>“</a:t>
            </a:r>
            <a:r>
              <a:rPr lang="zh-CN" altLang="en-US" sz="2000"/>
              <a:t>国家</a:t>
            </a:r>
            <a:r>
              <a:rPr lang="en-US" altLang="zh-CN" sz="2000"/>
              <a:t>”</a:t>
            </a:r>
            <a:endParaRPr kumimoji="1" lang="zh-CN" altLang="en-US" sz="2000"/>
          </a:p>
        </p:txBody>
      </p:sp>
      <p:cxnSp>
        <p:nvCxnSpPr>
          <p:cNvPr id="20" name="直线箭头连接符 12">
            <a:extLst>
              <a:ext uri="{FF2B5EF4-FFF2-40B4-BE49-F238E27FC236}">
                <a16:creationId xmlns:a16="http://schemas.microsoft.com/office/drawing/2014/main" id="{7AEE5949-0DA2-275A-AF44-37CBE8A221C9}"/>
              </a:ext>
            </a:extLst>
          </p:cNvPr>
          <p:cNvCxnSpPr>
            <a:cxnSpLocks/>
          </p:cNvCxnSpPr>
          <p:nvPr/>
        </p:nvCxnSpPr>
        <p:spPr>
          <a:xfrm>
            <a:off x="849002" y="5420866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13">
            <a:extLst>
              <a:ext uri="{FF2B5EF4-FFF2-40B4-BE49-F238E27FC236}">
                <a16:creationId xmlns:a16="http://schemas.microsoft.com/office/drawing/2014/main" id="{7E3203AC-66E0-B4F3-9D25-02ED763269CA}"/>
              </a:ext>
            </a:extLst>
          </p:cNvPr>
          <p:cNvSpPr txBox="1"/>
          <p:nvPr/>
        </p:nvSpPr>
        <p:spPr>
          <a:xfrm>
            <a:off x="6093662" y="3068165"/>
            <a:ext cx="4488872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000"/>
              <a:t>[</a:t>
            </a:r>
            <a:r>
              <a:rPr lang="zh-CN" altLang="en-US" sz="2000"/>
              <a:t> </a:t>
            </a:r>
            <a:r>
              <a:rPr lang="en-US" altLang="zh-CN" sz="2000"/>
              <a:t>0.89913 , 0.03451,</a:t>
            </a:r>
            <a:r>
              <a:rPr lang="zh-CN" altLang="en-US" sz="2000"/>
              <a:t> </a:t>
            </a:r>
            <a:r>
              <a:rPr lang="en-US" altLang="zh-CN" sz="2000"/>
              <a:t> 0.26539, </a:t>
            </a:r>
            <a:r>
              <a:rPr lang="zh-CN" altLang="en-US" sz="2000"/>
              <a:t>  </a:t>
            </a:r>
            <a:r>
              <a:rPr lang="en-US" altLang="zh-CN" sz="2000"/>
              <a:t> ……  </a:t>
            </a:r>
            <a:r>
              <a:rPr lang="zh-CN" altLang="en-US" sz="2000"/>
              <a:t>  </a:t>
            </a:r>
            <a:r>
              <a:rPr lang="en-US" altLang="zh-CN" sz="2000"/>
              <a:t>]</a:t>
            </a:r>
            <a:endParaRPr lang="zh-CN" altLang="en-US" sz="2000"/>
          </a:p>
        </p:txBody>
      </p:sp>
      <p:sp>
        <p:nvSpPr>
          <p:cNvPr id="32" name="文本框 10">
            <a:extLst>
              <a:ext uri="{FF2B5EF4-FFF2-40B4-BE49-F238E27FC236}">
                <a16:creationId xmlns:a16="http://schemas.microsoft.com/office/drawing/2014/main" id="{FA1888BF-42FB-C69D-3770-E2E95EF4045A}"/>
              </a:ext>
            </a:extLst>
          </p:cNvPr>
          <p:cNvSpPr txBox="1"/>
          <p:nvPr/>
        </p:nvSpPr>
        <p:spPr>
          <a:xfrm>
            <a:off x="5376265" y="2580515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...</a:t>
            </a:r>
          </a:p>
        </p:txBody>
      </p:sp>
      <p:sp>
        <p:nvSpPr>
          <p:cNvPr id="34" name="右大括号 9">
            <a:extLst>
              <a:ext uri="{FF2B5EF4-FFF2-40B4-BE49-F238E27FC236}">
                <a16:creationId xmlns:a16="http://schemas.microsoft.com/office/drawing/2014/main" id="{C9628F62-01D3-14C6-C6FE-0DDEC9516AD3}"/>
              </a:ext>
            </a:extLst>
          </p:cNvPr>
          <p:cNvSpPr/>
          <p:nvPr/>
        </p:nvSpPr>
        <p:spPr>
          <a:xfrm rot="5400000">
            <a:off x="2834000" y="1567519"/>
            <a:ext cx="276373" cy="4288341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/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19F113C9-7FF2-B983-1063-10AAAE5A1E14}"/>
              </a:ext>
            </a:extLst>
          </p:cNvPr>
          <p:cNvSpPr txBox="1"/>
          <p:nvPr/>
        </p:nvSpPr>
        <p:spPr>
          <a:xfrm>
            <a:off x="7599512" y="3884881"/>
            <a:ext cx="14345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</a:rPr>
              <a:t>100 dim.</a:t>
            </a:r>
            <a:endParaRPr lang="zh-CN" altLang="en-US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38" name="文本框 10">
            <a:extLst>
              <a:ext uri="{FF2B5EF4-FFF2-40B4-BE49-F238E27FC236}">
                <a16:creationId xmlns:a16="http://schemas.microsoft.com/office/drawing/2014/main" id="{ADB3D25D-9F6B-C137-F172-5042AF4293B2}"/>
              </a:ext>
            </a:extLst>
          </p:cNvPr>
          <p:cNvSpPr txBox="1"/>
          <p:nvPr/>
        </p:nvSpPr>
        <p:spPr>
          <a:xfrm>
            <a:off x="1548336" y="5201572"/>
            <a:ext cx="218538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100 * N dim.</a:t>
            </a:r>
            <a:endParaRPr lang="zh-CN" altLang="en-US">
              <a:solidFill>
                <a:srgbClr val="202124"/>
              </a:solidFill>
              <a:latin typeface="Google Sans"/>
              <a:ea typeface="等线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063B5EA-7545-BF05-6BF1-F2F99590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032" y="4335895"/>
            <a:ext cx="2743200" cy="2298771"/>
          </a:xfrm>
          <a:prstGeom prst="rect">
            <a:avLst/>
          </a:prstGeom>
        </p:spPr>
      </p:pic>
      <p:sp>
        <p:nvSpPr>
          <p:cNvPr id="6" name="文本框 10">
            <a:extLst>
              <a:ext uri="{FF2B5EF4-FFF2-40B4-BE49-F238E27FC236}">
                <a16:creationId xmlns:a16="http://schemas.microsoft.com/office/drawing/2014/main" id="{F0893FF4-E8AB-EB14-7DE5-B9E3928F034D}"/>
              </a:ext>
            </a:extLst>
          </p:cNvPr>
          <p:cNvSpPr txBox="1"/>
          <p:nvPr/>
        </p:nvSpPr>
        <p:spPr>
          <a:xfrm>
            <a:off x="6371348" y="4959524"/>
            <a:ext cx="182679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Principle Components Analysis</a:t>
            </a:r>
          </a:p>
        </p:txBody>
      </p:sp>
      <p:cxnSp>
        <p:nvCxnSpPr>
          <p:cNvPr id="9" name="直线箭头连接符 12">
            <a:extLst>
              <a:ext uri="{FF2B5EF4-FFF2-40B4-BE49-F238E27FC236}">
                <a16:creationId xmlns:a16="http://schemas.microsoft.com/office/drawing/2014/main" id="{ADDB87D7-14B4-CC9F-A462-D5B5DCD60BF5}"/>
              </a:ext>
            </a:extLst>
          </p:cNvPr>
          <p:cNvCxnSpPr>
            <a:cxnSpLocks/>
          </p:cNvCxnSpPr>
          <p:nvPr/>
        </p:nvCxnSpPr>
        <p:spPr>
          <a:xfrm>
            <a:off x="8083520" y="5393972"/>
            <a:ext cx="57075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0">
            <a:extLst>
              <a:ext uri="{FF2B5EF4-FFF2-40B4-BE49-F238E27FC236}">
                <a16:creationId xmlns:a16="http://schemas.microsoft.com/office/drawing/2014/main" id="{63B636FC-FEDB-B129-E2F3-17EF633A003A}"/>
              </a:ext>
            </a:extLst>
          </p:cNvPr>
          <p:cNvSpPr txBox="1"/>
          <p:nvPr/>
        </p:nvSpPr>
        <p:spPr>
          <a:xfrm>
            <a:off x="9034986" y="5185884"/>
            <a:ext cx="1793175" cy="38053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err="1">
                <a:solidFill>
                  <a:srgbClr val="202124"/>
                </a:solidFill>
                <a:latin typeface="Google Sans"/>
                <a:ea typeface="等线"/>
              </a:rPr>
              <a:t>N_comp</a:t>
            </a:r>
            <a:r>
              <a:rPr lang="en-US" altLang="zh-CN">
                <a:solidFill>
                  <a:srgbClr val="202124"/>
                </a:solidFill>
                <a:latin typeface="Google Sans"/>
                <a:ea typeface="等线"/>
              </a:rPr>
              <a:t> dim.</a:t>
            </a:r>
            <a:endParaRPr lang="zh-CN" altLang="en-US">
              <a:solidFill>
                <a:srgbClr val="202124"/>
              </a:solidFill>
              <a:latin typeface="Google Sans"/>
              <a:ea typeface="等线"/>
            </a:endParaRPr>
          </a:p>
        </p:txBody>
      </p:sp>
      <p:grpSp>
        <p:nvGrpSpPr>
          <p:cNvPr id="15" name="Group 21">
            <a:extLst>
              <a:ext uri="{FF2B5EF4-FFF2-40B4-BE49-F238E27FC236}">
                <a16:creationId xmlns:a16="http://schemas.microsoft.com/office/drawing/2014/main" id="{ECC59ADB-B9B0-54F4-4E7F-FBE78E3D0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947EFC-F09C-0705-CD39-E38076C8A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23">
              <a:extLst>
                <a:ext uri="{FF2B5EF4-FFF2-40B4-BE49-F238E27FC236}">
                  <a16:creationId xmlns:a16="http://schemas.microsoft.com/office/drawing/2014/main" id="{7EBB71AA-BE43-57D4-E5FA-27D3F239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57EC35-44BB-BC0F-7203-1655627D8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5197125-8552-DB08-18E4-F6233C82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D30CD1-06C0-33EA-F3D8-B64B0695D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295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42B084E4-2B41-9389-B307-EE41061B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4433650"/>
            <a:ext cx="5828377" cy="2239461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777F162F-558A-AF0E-7508-9BA676F5B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9" y="1637759"/>
            <a:ext cx="6015317" cy="250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A79F18-B6F4-4CA5-0D84-9C94C605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Sentence Embedding Cont.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BC4B-79CE-FE5F-56CF-7C5814DAA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0303" y="2072155"/>
            <a:ext cx="4049807" cy="26144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ea typeface="Calibri"/>
                <a:cs typeface="Calibri"/>
              </a:rPr>
              <a:t>How long should we keep a sentence?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How much information do we need?</a:t>
            </a: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AFC4BED6-1078-3A48-5BD5-F7BD3BD1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9BD05F-CCF1-5E7D-AA4D-7D077F8B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23">
              <a:extLst>
                <a:ext uri="{FF2B5EF4-FFF2-40B4-BE49-F238E27FC236}">
                  <a16:creationId xmlns:a16="http://schemas.microsoft.com/office/drawing/2014/main" id="{8C994BBC-EB82-8538-FE84-7A91C80C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158CA-6403-43E0-CD0A-2007B55EB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4FC281FA-7C97-710B-FB4C-8DA7D68F2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2297C8-5C0C-CE24-789F-8C6EBB194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3604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4B74-B5AF-E283-C32B-33B28DCD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Hyper-Parameter Tuning</a:t>
            </a:r>
          </a:p>
        </p:txBody>
      </p:sp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232D3BC-AC11-A73C-037A-2DF5A98B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5980"/>
            <a:ext cx="10515600" cy="4030627"/>
          </a:xfrm>
        </p:spPr>
      </p:pic>
      <p:grpSp>
        <p:nvGrpSpPr>
          <p:cNvPr id="6" name="Group 21">
            <a:extLst>
              <a:ext uri="{FF2B5EF4-FFF2-40B4-BE49-F238E27FC236}">
                <a16:creationId xmlns:a16="http://schemas.microsoft.com/office/drawing/2014/main" id="{79342F9F-9B65-923A-D529-72BE373A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62A7E4-BCCF-CCC4-A933-9678250F98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3">
              <a:extLst>
                <a:ext uri="{FF2B5EF4-FFF2-40B4-BE49-F238E27FC236}">
                  <a16:creationId xmlns:a16="http://schemas.microsoft.com/office/drawing/2014/main" id="{A443EA70-18F0-ED04-FB2B-DADAB959B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834423-555E-DB68-37F7-83B3A496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E8CEBE52-2097-6EF8-BFFC-85318D8DA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F19411-CFCD-ADA4-6BA5-842E84926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1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5077BB9-C1B3-DD55-23E1-92DA68DD3BF5}"/>
              </a:ext>
            </a:extLst>
          </p:cNvPr>
          <p:cNvSpPr txBox="1"/>
          <p:nvPr/>
        </p:nvSpPr>
        <p:spPr>
          <a:xfrm>
            <a:off x="705803" y="501134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cs typeface="Calibri"/>
              </a:rPr>
              <a:t>Introduction</a:t>
            </a:r>
            <a:endParaRPr lang="en-US" altLang="zh-CN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771293-1ACD-FD49-EF59-930F8E2A5D14}"/>
              </a:ext>
            </a:extLst>
          </p:cNvPr>
          <p:cNvSpPr txBox="1"/>
          <p:nvPr/>
        </p:nvSpPr>
        <p:spPr>
          <a:xfrm>
            <a:off x="401105" y="1931309"/>
            <a:ext cx="274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+mj-lt"/>
                <a:cs typeface="+mj-lt"/>
              </a:rPr>
              <a:t>Sexist Comment Dataset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AC3100-3528-2EC1-6643-692F75314686}"/>
              </a:ext>
            </a:extLst>
          </p:cNvPr>
          <p:cNvSpPr txBox="1"/>
          <p:nvPr/>
        </p:nvSpPr>
        <p:spPr>
          <a:xfrm>
            <a:off x="4732498" y="1931309"/>
            <a:ext cx="274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+mj-lt"/>
                <a:cs typeface="+mj-lt"/>
              </a:rPr>
              <a:t>Word2Vec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A15014-EB72-55EB-DB4C-94BEDC429CFF}"/>
              </a:ext>
            </a:extLst>
          </p:cNvPr>
          <p:cNvSpPr txBox="1"/>
          <p:nvPr/>
        </p:nvSpPr>
        <p:spPr>
          <a:xfrm>
            <a:off x="8266748" y="1970426"/>
            <a:ext cx="17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a typeface="+mj-lt"/>
                <a:cs typeface="+mj-lt"/>
              </a:rPr>
              <a:t>SVM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0C47B4A-F0CC-3C33-5EA2-AD4F3B213BCD}"/>
              </a:ext>
            </a:extLst>
          </p:cNvPr>
          <p:cNvSpPr/>
          <p:nvPr/>
        </p:nvSpPr>
        <p:spPr>
          <a:xfrm>
            <a:off x="251459" y="1680210"/>
            <a:ext cx="6845953" cy="4381543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299BA2-26E0-F6CC-D706-A9ACAF9EC69E}"/>
              </a:ext>
            </a:extLst>
          </p:cNvPr>
          <p:cNvSpPr/>
          <p:nvPr/>
        </p:nvSpPr>
        <p:spPr>
          <a:xfrm>
            <a:off x="7096309" y="1680210"/>
            <a:ext cx="2838927" cy="4381543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730FAC-B59F-7F5F-2B2D-EB501B9CD69C}"/>
              </a:ext>
            </a:extLst>
          </p:cNvPr>
          <p:cNvSpPr txBox="1"/>
          <p:nvPr/>
        </p:nvSpPr>
        <p:spPr>
          <a:xfrm>
            <a:off x="2491740" y="1259981"/>
            <a:ext cx="283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Data Preprocessing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F4794E-CA1F-5D36-1AAB-DB7DE5C6FC45}"/>
              </a:ext>
            </a:extLst>
          </p:cNvPr>
          <p:cNvSpPr txBox="1"/>
          <p:nvPr/>
        </p:nvSpPr>
        <p:spPr>
          <a:xfrm>
            <a:off x="7751269" y="1253016"/>
            <a:ext cx="192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Model Training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287FBD-A298-9D87-ADD3-70D76C236169}"/>
              </a:ext>
            </a:extLst>
          </p:cNvPr>
          <p:cNvSpPr txBox="1"/>
          <p:nvPr/>
        </p:nvSpPr>
        <p:spPr>
          <a:xfrm>
            <a:off x="10564786" y="1267127"/>
            <a:ext cx="118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Outputs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20BCDF6-3C97-6441-93DB-E50673F2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5" y="2910737"/>
            <a:ext cx="2588967" cy="1796036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5D5082BD-4B29-1422-5EC3-4D1660BAB024}"/>
              </a:ext>
            </a:extLst>
          </p:cNvPr>
          <p:cNvSpPr/>
          <p:nvPr/>
        </p:nvSpPr>
        <p:spPr>
          <a:xfrm>
            <a:off x="3013710" y="3782058"/>
            <a:ext cx="838773" cy="36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28" name="Picture 4" descr="Understanding of Support Vector Machine (SVM)">
            <a:extLst>
              <a:ext uri="{FF2B5EF4-FFF2-40B4-BE49-F238E27FC236}">
                <a16:creationId xmlns:a16="http://schemas.microsoft.com/office/drawing/2014/main" id="{36B2D6C8-AD4C-F3AB-7BED-FB3CCC1CF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89" y="3058583"/>
            <a:ext cx="2332550" cy="172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2" descr="图示&#10;&#10;已自动生成说明">
            <a:extLst>
              <a:ext uri="{FF2B5EF4-FFF2-40B4-BE49-F238E27FC236}">
                <a16:creationId xmlns:a16="http://schemas.microsoft.com/office/drawing/2014/main" id="{0B1FB7F8-3F6F-65A1-41F3-EC7BB4B84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4" r="13916" b="943"/>
          <a:stretch/>
        </p:blipFill>
        <p:spPr>
          <a:xfrm>
            <a:off x="3965014" y="3058583"/>
            <a:ext cx="2929716" cy="1682530"/>
          </a:xfrm>
          <a:prstGeom prst="rect">
            <a:avLst/>
          </a:prstGeom>
        </p:spPr>
      </p:pic>
      <p:sp>
        <p:nvSpPr>
          <p:cNvPr id="15" name="右箭头 14">
            <a:extLst>
              <a:ext uri="{FF2B5EF4-FFF2-40B4-BE49-F238E27FC236}">
                <a16:creationId xmlns:a16="http://schemas.microsoft.com/office/drawing/2014/main" id="{A7F7E6F9-F871-2645-B3E1-897854500D3F}"/>
              </a:ext>
            </a:extLst>
          </p:cNvPr>
          <p:cNvSpPr/>
          <p:nvPr/>
        </p:nvSpPr>
        <p:spPr>
          <a:xfrm>
            <a:off x="6894730" y="3782058"/>
            <a:ext cx="659174" cy="36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C03E793C-61BA-1025-789A-4AF643FBCA99}"/>
              </a:ext>
            </a:extLst>
          </p:cNvPr>
          <p:cNvSpPr/>
          <p:nvPr/>
        </p:nvSpPr>
        <p:spPr>
          <a:xfrm>
            <a:off x="9635621" y="3782058"/>
            <a:ext cx="599229" cy="36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B9DCE67-42BE-F56C-14E2-321A965A81C6}"/>
              </a:ext>
            </a:extLst>
          </p:cNvPr>
          <p:cNvSpPr txBox="1"/>
          <p:nvPr/>
        </p:nvSpPr>
        <p:spPr>
          <a:xfrm>
            <a:off x="10345865" y="3793366"/>
            <a:ext cx="135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/>
              <a:t>Sexism or not</a:t>
            </a:r>
            <a:endParaRPr kumimoji="1" lang="zh-CN" altLang="en-US" sz="16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99186BC-1099-05A0-E818-8B156D77C93D}"/>
              </a:ext>
            </a:extLst>
          </p:cNvPr>
          <p:cNvSpPr/>
          <p:nvPr/>
        </p:nvSpPr>
        <p:spPr>
          <a:xfrm>
            <a:off x="9933380" y="1680209"/>
            <a:ext cx="2072143" cy="4381543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Group 21">
            <a:extLst>
              <a:ext uri="{FF2B5EF4-FFF2-40B4-BE49-F238E27FC236}">
                <a16:creationId xmlns:a16="http://schemas.microsoft.com/office/drawing/2014/main" id="{EC8B6AF7-6760-9E76-D90E-E7789257A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6DF1BA-EAA4-88E0-09EB-891CEF33F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Isosceles Triangle 23">
              <a:extLst>
                <a:ext uri="{FF2B5EF4-FFF2-40B4-BE49-F238E27FC236}">
                  <a16:creationId xmlns:a16="http://schemas.microsoft.com/office/drawing/2014/main" id="{47919DF0-A88D-B24F-A6B4-C937C0801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47EA74-1949-5B13-1450-2D3B0BB9D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E4BE8E8F-5BA2-8692-DF56-01FB2AFA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7F514A-1FCB-DA83-956F-C8B201B2B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2836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3BFE2-FA07-4D17-309D-F92A1FE3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Hyper-Parameter Tuning</a:t>
            </a:r>
            <a:r>
              <a:rPr lang="en-US">
                <a:cs typeface="Calibri Light"/>
              </a:rPr>
              <a:t> Cont.</a:t>
            </a:r>
            <a:endParaRPr lang="en-US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D57C70E-74D1-440E-E132-DED255CED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6336"/>
            <a:ext cx="10515600" cy="3949916"/>
          </a:xfrm>
        </p:spPr>
      </p:pic>
      <p:grpSp>
        <p:nvGrpSpPr>
          <p:cNvPr id="6" name="Group 21">
            <a:extLst>
              <a:ext uri="{FF2B5EF4-FFF2-40B4-BE49-F238E27FC236}">
                <a16:creationId xmlns:a16="http://schemas.microsoft.com/office/drawing/2014/main" id="{95445621-3EC9-3F42-FC8B-98E9EDFF6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3823B9-F669-8B85-E3E8-8462299F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3">
              <a:extLst>
                <a:ext uri="{FF2B5EF4-FFF2-40B4-BE49-F238E27FC236}">
                  <a16:creationId xmlns:a16="http://schemas.microsoft.com/office/drawing/2014/main" id="{7B50D3DF-54DC-519A-26CC-6915389C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030524-FA55-F7C1-1362-DE49BEC28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BE9E152B-6E60-A4B4-3309-1CCD6D8C3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17163E-A7B2-11EF-DBB8-35D48F71F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22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3008-AAB2-C857-C134-0FA1CB0E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Classification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70824-096A-E2D5-E1CE-9737B80E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Word2vec(100) + Sequence Length(30) + PCA(500)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4" name="Picture 4" descr="Table, calendar&#10;&#10;Description automatically generated">
            <a:extLst>
              <a:ext uri="{FF2B5EF4-FFF2-40B4-BE49-F238E27FC236}">
                <a16:creationId xmlns:a16="http://schemas.microsoft.com/office/drawing/2014/main" id="{9D834068-5659-A9BB-83B1-F48889FE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80" y="2786582"/>
            <a:ext cx="7517500" cy="2425555"/>
          </a:xfrm>
          <a:prstGeom prst="rect">
            <a:avLst/>
          </a:prstGeom>
        </p:spPr>
      </p:pic>
      <p:grpSp>
        <p:nvGrpSpPr>
          <p:cNvPr id="8" name="Group 21">
            <a:extLst>
              <a:ext uri="{FF2B5EF4-FFF2-40B4-BE49-F238E27FC236}">
                <a16:creationId xmlns:a16="http://schemas.microsoft.com/office/drawing/2014/main" id="{4F6F5825-8874-8F09-CAD1-64264917F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C85012-D01E-8EB1-5DF9-43A1EDDC5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23">
              <a:extLst>
                <a:ext uri="{FF2B5EF4-FFF2-40B4-BE49-F238E27FC236}">
                  <a16:creationId xmlns:a16="http://schemas.microsoft.com/office/drawing/2014/main" id="{C1319395-59F8-579C-4F2A-A19C1C62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4EDB99-A126-6030-3AFF-C6F729BB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6D1AE79-EE24-8BE4-DF84-BF02DCF1A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9903CB-67E0-4F6D-79B2-0FCF6F92D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5056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EFBF4-D34F-7596-D740-2C80054B6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Q &amp; A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ED6BBB-8D74-8253-0BAA-B8C599A18B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>
                <a:ea typeface="等线"/>
                <a:cs typeface="Calibri"/>
              </a:rPr>
              <a:t>Thanks for watching!</a:t>
            </a:r>
            <a:endParaRPr lang="zh-CN" altLang="en-US">
              <a:ea typeface="等线" panose="02010600030101010101" pitchFamily="2" charset="-122"/>
              <a:cs typeface="Calibri"/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99BCE8CF-1C25-41D0-D646-B70008F52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AA1EC0-AEDF-E4EA-ACE4-889887161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A46B99EA-FDFA-E51F-FFD4-F00317204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E225F-D28D-D9AD-633D-4DD6B043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2D0503D0-DA96-1535-EA2A-A74FF12A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0125AD-FE49-C5A4-4722-B1969088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35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825956-5DD2-3AD7-9607-FC3B06F3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宋体"/>
                <a:cs typeface="Arial"/>
              </a:rPr>
              <a:t>The SWSR Dataset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9AD029-B5FB-D704-F3A4-A1559D929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>
              <a:cs typeface="Arial" panose="020B0604020202020204"/>
            </a:endParaRPr>
          </a:p>
          <a:p>
            <a:pPr marL="0" indent="0">
              <a:buNone/>
            </a:pPr>
            <a:endParaRPr lang="zh-CN" altLang="en-US">
              <a:ea typeface="宋体"/>
              <a:cs typeface="Arial" panose="020B0604020202020204"/>
            </a:endParaRPr>
          </a:p>
          <a:p>
            <a:pPr marL="0" indent="0">
              <a:buNone/>
            </a:pPr>
            <a:endParaRPr lang="zh-CN" altLang="en-US">
              <a:ea typeface="宋体"/>
              <a:cs typeface="Arial" panose="020B06040202020202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A41A2D-9A9E-9D5D-E2D6-C3A5C8E4F840}"/>
              </a:ext>
            </a:extLst>
          </p:cNvPr>
          <p:cNvSpPr txBox="1"/>
          <p:nvPr/>
        </p:nvSpPr>
        <p:spPr>
          <a:xfrm>
            <a:off x="1659698" y="1737986"/>
            <a:ext cx="8047972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ea typeface="宋体"/>
                <a:cs typeface="Arial"/>
              </a:rPr>
              <a:t>-Sina Weibo Sexism Review(SWSR) dataset, in the paper by Jiang et al(2022)</a:t>
            </a:r>
          </a:p>
          <a:p>
            <a:endParaRPr lang="zh-CN" altLang="en-US" sz="2400" dirty="0">
              <a:ea typeface="宋体"/>
              <a:cs typeface="Arial"/>
            </a:endParaRPr>
          </a:p>
          <a:p>
            <a:r>
              <a:rPr lang="zh-CN" altLang="en-US" sz="2400" dirty="0">
                <a:ea typeface="宋体"/>
                <a:cs typeface="Arial"/>
              </a:rPr>
              <a:t>-Sexism related weibos and comments</a:t>
            </a:r>
          </a:p>
          <a:p>
            <a:endParaRPr lang="zh-CN" altLang="en-US" sz="2400" dirty="0">
              <a:ea typeface="宋体"/>
              <a:cs typeface="Arial"/>
            </a:endParaRPr>
          </a:p>
          <a:p>
            <a:r>
              <a:rPr lang="zh-CN" altLang="en-US" sz="2400" dirty="0">
                <a:ea typeface="宋体"/>
                <a:cs typeface="Arial"/>
              </a:rPr>
              <a:t>-Several attributes: location and gender of the user, target, sexism identification and sexism category of the weibo/comment</a:t>
            </a:r>
          </a:p>
          <a:p>
            <a:endParaRPr lang="zh-CN" altLang="en-US" sz="2400" dirty="0">
              <a:ea typeface="宋体"/>
              <a:cs typeface="Arial"/>
            </a:endParaRPr>
          </a:p>
          <a:p>
            <a:r>
              <a:rPr lang="zh-CN" altLang="en-US" sz="2400" dirty="0">
                <a:ea typeface="宋体"/>
                <a:cs typeface="Arial"/>
              </a:rPr>
              <a:t>-1527 weibos and 8969 comments in total</a:t>
            </a:r>
          </a:p>
          <a:p>
            <a:endParaRPr lang="zh-CN" altLang="en-US" dirty="0">
              <a:ea typeface="宋体"/>
              <a:cs typeface="Arial"/>
            </a:endParaRPr>
          </a:p>
          <a:p>
            <a:endParaRPr lang="zh-CN" altLang="en-US" dirty="0">
              <a:ea typeface="宋体"/>
              <a:cs typeface="Arial"/>
            </a:endParaRPr>
          </a:p>
          <a:p>
            <a:endParaRPr lang="zh-CN" altLang="en-US" dirty="0">
              <a:ea typeface="宋体"/>
              <a:cs typeface="Arial"/>
            </a:endParaRPr>
          </a:p>
          <a:p>
            <a:endParaRPr lang="zh-CN" altLang="en-US" dirty="0">
              <a:ea typeface="宋体"/>
              <a:cs typeface="Arial"/>
            </a:endParaRPr>
          </a:p>
          <a:p>
            <a:endParaRPr lang="zh-CN" altLang="en-US" dirty="0">
              <a:ea typeface="宋体"/>
              <a:cs typeface="Arial"/>
            </a:endParaRP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13BD0E8C-6EFF-DF9D-CBCC-D37A95B21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433E350-9A20-6D33-ECC4-84B2D1DCF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23">
              <a:extLst>
                <a:ext uri="{FF2B5EF4-FFF2-40B4-BE49-F238E27FC236}">
                  <a16:creationId xmlns:a16="http://schemas.microsoft.com/office/drawing/2014/main" id="{AF238E49-D80E-95CF-AE9A-F5F54B2B7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8BEC0D-562D-0F64-1CD0-DC248ED43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D716019C-07A9-736D-1C14-36745B761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83F325-8437-2FD0-E248-A717E7761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36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A9062A-E0FB-4645-7A3D-9220D293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521" y="484467"/>
            <a:ext cx="8981289" cy="1077229"/>
          </a:xfrm>
        </p:spPr>
        <p:txBody>
          <a:bodyPr>
            <a:normAutofit fontScale="90000"/>
          </a:bodyPr>
          <a:lstStyle/>
          <a:p>
            <a:r>
              <a:rPr lang="zh-CN" altLang="en-US">
                <a:ea typeface="宋体"/>
                <a:cs typeface="Arial"/>
              </a:rPr>
              <a:t>Hate speech detection on the SWSR dataset</a:t>
            </a:r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FCA979-35BE-F974-C4F4-EA12DFC4C9AF}"/>
              </a:ext>
            </a:extLst>
          </p:cNvPr>
          <p:cNvSpPr txBox="1"/>
          <p:nvPr/>
        </p:nvSpPr>
        <p:spPr>
          <a:xfrm>
            <a:off x="6863219" y="1884122"/>
            <a:ext cx="474423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>
                <a:ea typeface="宋体"/>
                <a:cs typeface="Arial"/>
              </a:rPr>
              <a:t>-(Left) The most frequent terms in the dataset</a:t>
            </a:r>
            <a:endParaRPr lang="zh-CN"/>
          </a:p>
          <a:p>
            <a:endParaRPr lang="zh-CN" altLang="en-US" sz="2400">
              <a:ea typeface="宋体"/>
              <a:cs typeface="Arial"/>
            </a:endParaRPr>
          </a:p>
          <a:p>
            <a:r>
              <a:rPr lang="zh-CN" altLang="en-US" sz="2400">
                <a:ea typeface="宋体"/>
                <a:cs typeface="Arial"/>
              </a:rPr>
              <a:t>-Hate speech detection related to sexism</a:t>
            </a:r>
            <a:endParaRPr lang="zh-CN"/>
          </a:p>
          <a:p>
            <a:endParaRPr lang="zh-CN" altLang="en-US" sz="2400">
              <a:ea typeface="宋体"/>
              <a:cs typeface="Arial"/>
            </a:endParaRPr>
          </a:p>
          <a:p>
            <a:endParaRPr lang="zh-CN" altLang="en-US" sz="2400">
              <a:ea typeface="宋体"/>
              <a:cs typeface="Arial"/>
            </a:endParaRPr>
          </a:p>
          <a:p>
            <a:endParaRPr lang="zh-CN" altLang="en-US" sz="2400">
              <a:ea typeface="宋体"/>
              <a:cs typeface="Arial"/>
            </a:endParaRPr>
          </a:p>
          <a:p>
            <a:endParaRPr lang="zh-CN" altLang="en-US" sz="2400">
              <a:ea typeface="宋体"/>
              <a:cs typeface="Arial"/>
            </a:endParaRPr>
          </a:p>
          <a:p>
            <a:endParaRPr lang="zh-CN" altLang="en-US" sz="2400">
              <a:ea typeface="宋体"/>
              <a:cs typeface="Arial"/>
            </a:endParaRPr>
          </a:p>
        </p:txBody>
      </p:sp>
      <p:graphicFrame>
        <p:nvGraphicFramePr>
          <p:cNvPr id="14" name="内容占位符 13">
            <a:extLst>
              <a:ext uri="{FF2B5EF4-FFF2-40B4-BE49-F238E27FC236}">
                <a16:creationId xmlns:a16="http://schemas.microsoft.com/office/drawing/2014/main" id="{5753A1BB-27FE-D1B1-E33B-F96FCF0B11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801978"/>
              </p:ext>
            </p:extLst>
          </p:nvPr>
        </p:nvGraphicFramePr>
        <p:xfrm>
          <a:off x="1151351" y="1982200"/>
          <a:ext cx="5379879" cy="403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293">
                  <a:extLst>
                    <a:ext uri="{9D8B030D-6E8A-4147-A177-3AD203B41FA5}">
                      <a16:colId xmlns:a16="http://schemas.microsoft.com/office/drawing/2014/main" val="36657767"/>
                    </a:ext>
                  </a:extLst>
                </a:gridCol>
                <a:gridCol w="1793293">
                  <a:extLst>
                    <a:ext uri="{9D8B030D-6E8A-4147-A177-3AD203B41FA5}">
                      <a16:colId xmlns:a16="http://schemas.microsoft.com/office/drawing/2014/main" val="1685320262"/>
                    </a:ext>
                  </a:extLst>
                </a:gridCol>
                <a:gridCol w="1793293">
                  <a:extLst>
                    <a:ext uri="{9D8B030D-6E8A-4147-A177-3AD203B41FA5}">
                      <a16:colId xmlns:a16="http://schemas.microsoft.com/office/drawing/2014/main" val="2414847323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r>
                        <a:rPr lang="af-ZA">
                          <a:effectLst/>
                        </a:rPr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>
                          <a:effectLst/>
                        </a:rPr>
                        <a:t>Translation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>
                          <a:effectLst/>
                        </a:rPr>
                        <a:t>PCT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2365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女权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feminism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29.8%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4263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女性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women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25.2%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16714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不是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19.0%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494701"/>
                  </a:ext>
                </a:extLst>
              </a:tr>
              <a:tr h="37578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男人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/>
                        <a:t>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11.9%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398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孩子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children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8.8%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2049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curse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7.5%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139426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男权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patriarchal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6.1%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929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极端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extreme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5.9%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14929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结婚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marry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66534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af-ZA" err="1"/>
                        <a:t>surname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223684"/>
                  </a:ext>
                </a:extLst>
              </a:tr>
            </a:tbl>
          </a:graphicData>
        </a:graphic>
      </p:graphicFrame>
      <p:grpSp>
        <p:nvGrpSpPr>
          <p:cNvPr id="6" name="Group 21">
            <a:extLst>
              <a:ext uri="{FF2B5EF4-FFF2-40B4-BE49-F238E27FC236}">
                <a16:creationId xmlns:a16="http://schemas.microsoft.com/office/drawing/2014/main" id="{FB645663-9637-D4A5-7804-61D97783B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B06595-50B0-B11B-1F87-3D0592CEC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3">
              <a:extLst>
                <a:ext uri="{FF2B5EF4-FFF2-40B4-BE49-F238E27FC236}">
                  <a16:creationId xmlns:a16="http://schemas.microsoft.com/office/drawing/2014/main" id="{EAB67905-5DEF-92C0-67E9-92B113B2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3AF416-ACD2-13F0-BBD4-1B1877A2C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64448471-2803-F153-9A60-AA2E78060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0F44F6-E275-5329-A0B2-FB986F3AA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832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2492-784F-F23B-4121-86C5C886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71" y="250303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Most frequent words in comments (L=2,3,4)</a:t>
            </a:r>
          </a:p>
        </p:txBody>
      </p:sp>
      <p:pic>
        <p:nvPicPr>
          <p:cNvPr id="4" name="图片 4" descr="图表, 直方图&#10;&#10;已自动生成说明">
            <a:extLst>
              <a:ext uri="{FF2B5EF4-FFF2-40B4-BE49-F238E27FC236}">
                <a16:creationId xmlns:a16="http://schemas.microsoft.com/office/drawing/2014/main" id="{ED6EE111-761E-911B-49A9-A6C2967F3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3401" y="1573776"/>
            <a:ext cx="6957846" cy="4727118"/>
          </a:xfrm>
        </p:spPr>
      </p:pic>
      <p:grpSp>
        <p:nvGrpSpPr>
          <p:cNvPr id="7" name="Group 21">
            <a:extLst>
              <a:ext uri="{FF2B5EF4-FFF2-40B4-BE49-F238E27FC236}">
                <a16:creationId xmlns:a16="http://schemas.microsoft.com/office/drawing/2014/main" id="{B90CE014-A0C5-3526-3D11-BC6647513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BE88B9-F8BA-2806-0590-65903420A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ACB34BBF-3FB6-5138-FB01-E0EC4BF8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B4E05B-D5AE-72D4-1532-C46B94C8B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B9745E92-4DE4-5B9A-F24D-2517C6CF5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314CD9-07C8-67FF-1E9B-899987880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629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2A2492-784F-F23B-4121-86C5C886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71" y="250303"/>
            <a:ext cx="10515600" cy="1325563"/>
          </a:xfrm>
        </p:spPr>
        <p:txBody>
          <a:bodyPr/>
          <a:lstStyle/>
          <a:p>
            <a:r>
              <a:rPr lang="zh-CN" altLang="en-US">
                <a:ea typeface="等线 Light"/>
                <a:cs typeface="Calibri Light"/>
              </a:rPr>
              <a:t>Most frequent words in comments (L=2,3,4)</a:t>
            </a: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F60A008A-63A0-5E57-ADC0-5B326CC61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982" y="1825625"/>
            <a:ext cx="8198035" cy="4351338"/>
          </a:xfrm>
        </p:spPr>
      </p:pic>
      <p:grpSp>
        <p:nvGrpSpPr>
          <p:cNvPr id="7" name="Group 21">
            <a:extLst>
              <a:ext uri="{FF2B5EF4-FFF2-40B4-BE49-F238E27FC236}">
                <a16:creationId xmlns:a16="http://schemas.microsoft.com/office/drawing/2014/main" id="{F471D1F2-5A96-2CD8-B8CE-ECAFD6A9A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C8BF13-A324-4856-5A26-D24007224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23">
              <a:extLst>
                <a:ext uri="{FF2B5EF4-FFF2-40B4-BE49-F238E27FC236}">
                  <a16:creationId xmlns:a16="http://schemas.microsoft.com/office/drawing/2014/main" id="{01F3C39B-0F55-895E-E0C4-9D3B52D2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BA6B45-1518-21E0-30D9-ADF850993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C5D3E45-14B0-1770-222C-4F1C8AFFC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BEBD3-01D7-B07C-80D3-8A4BA9699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2442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50D54-0893-A7CD-B49E-59055CA6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>
                <a:cs typeface="Calibri Light"/>
              </a:rPr>
              <a:t>Most frequent words in comment (L=2,3,4)</a:t>
            </a:r>
            <a:endParaRPr lang="zh-CN"/>
          </a:p>
        </p:txBody>
      </p:sp>
      <p:pic>
        <p:nvPicPr>
          <p:cNvPr id="5" name="图片 5">
            <a:extLst>
              <a:ext uri="{FF2B5EF4-FFF2-40B4-BE49-F238E27FC236}">
                <a16:creationId xmlns:a16="http://schemas.microsoft.com/office/drawing/2014/main" id="{540A80B4-A5C0-5CC1-D391-FCFF62913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378" y="1825625"/>
            <a:ext cx="8047244" cy="4351338"/>
          </a:xfrm>
        </p:spPr>
      </p:pic>
      <p:grpSp>
        <p:nvGrpSpPr>
          <p:cNvPr id="7" name="Group 21">
            <a:extLst>
              <a:ext uri="{FF2B5EF4-FFF2-40B4-BE49-F238E27FC236}">
                <a16:creationId xmlns:a16="http://schemas.microsoft.com/office/drawing/2014/main" id="{DE86F6D1-5E71-777A-6415-8FF949BC8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7ABF80E-6A7B-8C3F-47CA-912AB769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91AEE9C0-C1E9-C098-44D7-4523413EB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8ED013-55BB-C7AF-310B-F05A2B0C9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76BE517-D55D-AE42-D954-02117F858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2EDF8B-736F-64C2-8A86-CBDC41C24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010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FB906-28BA-1F1B-9303-C77EBA071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2211" y="2448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等线 Light"/>
                <a:ea typeface="+mj-lt"/>
                <a:cs typeface="+mj-lt"/>
              </a:rPr>
              <a:t>10-Million-Sized Corpus for Sexist Comment Detection</a:t>
            </a:r>
            <a:endParaRPr lang="zh-CN" sz="3600" b="1" dirty="0">
              <a:latin typeface="等线 Light"/>
              <a:ea typeface="等线 Light"/>
              <a:cs typeface="+mj-lt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6EA0C-AE32-9017-94A8-0D961AD147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1887" y="181691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+mn-lt"/>
              </a:rPr>
              <a:t>Corpus Building Principle </a:t>
            </a:r>
          </a:p>
          <a:p>
            <a:pPr marL="0" indent="0">
              <a:buNone/>
            </a:pPr>
            <a:r>
              <a:rPr lang="en-US" altLang="zh-CN" sz="2000" b="0" dirty="0">
                <a:latin typeface="+mn-lt"/>
              </a:rPr>
              <a:t>A. Collect Recent Internet-based Phrases and Expressions</a:t>
            </a:r>
          </a:p>
          <a:p>
            <a:pPr marL="0" indent="0">
              <a:buNone/>
            </a:pPr>
            <a:r>
              <a:rPr lang="en-US" altLang="zh-CN" sz="2000" b="0" dirty="0">
                <a:latin typeface="+mn-lt"/>
              </a:rPr>
              <a:t>B. Collect Classic Writings/Theories of Chinese Sociologists on Sexual Norms&amp; Ethics </a:t>
            </a:r>
          </a:p>
          <a:p>
            <a:pPr marL="0" indent="0">
              <a:buNone/>
            </a:pPr>
            <a:endParaRPr lang="en-US" altLang="zh-CN" sz="2000" b="0" dirty="0">
              <a:latin typeface="+mn-lt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lt"/>
              </a:rPr>
              <a:t>Context Categories</a:t>
            </a:r>
          </a:p>
          <a:p>
            <a:pPr marL="0" indent="0">
              <a:buNone/>
            </a:pPr>
            <a:r>
              <a:rPr lang="en-US" altLang="zh-CN" sz="2000" b="0" dirty="0">
                <a:latin typeface="+mn-lt"/>
              </a:rPr>
              <a:t>A: Internet Novels Related to Sexism and Sexual Ethics</a:t>
            </a:r>
          </a:p>
          <a:p>
            <a:pPr marL="0" indent="0">
              <a:buNone/>
            </a:pPr>
            <a:r>
              <a:rPr lang="en-US" altLang="zh-CN" sz="2000" b="0" dirty="0">
                <a:latin typeface="+mn-lt"/>
              </a:rPr>
              <a:t>B: Books of </a:t>
            </a:r>
            <a:r>
              <a:rPr lang="zh-CN" altLang="en-US" sz="2000" b="0" dirty="0">
                <a:latin typeface="+mn-lt"/>
              </a:rPr>
              <a:t>王小波、李银河、林奕含、张爱玲</a:t>
            </a: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DB65C7CD-8F7E-336F-8861-C8CF5C54A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A129C3-0E9D-E032-A87E-C93E8F323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23">
              <a:extLst>
                <a:ext uri="{FF2B5EF4-FFF2-40B4-BE49-F238E27FC236}">
                  <a16:creationId xmlns:a16="http://schemas.microsoft.com/office/drawing/2014/main" id="{5402F87A-7F2F-9538-2BAE-B0BF22ECA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619080-02CE-0839-883C-FC77711F6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39F4680F-3B08-E56E-F277-AFB631B0A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6D9A5A-7058-09E6-2D69-FF1B235B7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943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麦迪逊</Template>
  <TotalTime>19</TotalTime>
  <Words>1081</Words>
  <Application>Microsoft Office PowerPoint</Application>
  <PresentationFormat>宽屏</PresentationFormat>
  <Paragraphs>243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Google Sans</vt:lpstr>
      <vt:lpstr>等线</vt:lpstr>
      <vt:lpstr>等线 Light</vt:lpstr>
      <vt:lpstr>黑体</vt:lpstr>
      <vt:lpstr>微软雅黑</vt:lpstr>
      <vt:lpstr>Aharoni</vt:lpstr>
      <vt:lpstr>Amasis MT Pro Black</vt:lpstr>
      <vt:lpstr>Arial</vt:lpstr>
      <vt:lpstr>Calibri</vt:lpstr>
      <vt:lpstr>Calibri Light</vt:lpstr>
      <vt:lpstr>Cambria Math</vt:lpstr>
      <vt:lpstr>Office Theme</vt:lpstr>
      <vt:lpstr>Sexist Comment Detection in Chinese Social Media</vt:lpstr>
      <vt:lpstr>Outline</vt:lpstr>
      <vt:lpstr>PowerPoint 演示文稿</vt:lpstr>
      <vt:lpstr>The SWSR Dataset</vt:lpstr>
      <vt:lpstr>Hate speech detection on the SWSR dataset</vt:lpstr>
      <vt:lpstr>Most frequent words in comments (L=2,3,4)</vt:lpstr>
      <vt:lpstr>Most frequent words in comments (L=2,3,4)</vt:lpstr>
      <vt:lpstr>Most frequent words in comment (L=2,3,4)</vt:lpstr>
      <vt:lpstr>10-Million-Sized Corpus for Sexist Comment Detection</vt:lpstr>
      <vt:lpstr>10-Million-Sized Corpus for Sexist Comment Detection</vt:lpstr>
      <vt:lpstr>PowerPoint 演示文稿</vt:lpstr>
      <vt:lpstr>Word2Vector:  Continuous Bag of Word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Support Vector Machine Classifier</vt:lpstr>
      <vt:lpstr>Support Vector Machine Classifier Cont.</vt:lpstr>
      <vt:lpstr>Our Sentence Data</vt:lpstr>
      <vt:lpstr>Our Sentence Data Cont.</vt:lpstr>
      <vt:lpstr>RBF (Radial Basis Function) Kernel</vt:lpstr>
      <vt:lpstr>Dataset Splitting</vt:lpstr>
      <vt:lpstr>Sentence Embedding</vt:lpstr>
      <vt:lpstr>Sentence Embedding Cont.</vt:lpstr>
      <vt:lpstr>Sentence Embedding Cont.</vt:lpstr>
      <vt:lpstr>Hyper-Parameter Tuning</vt:lpstr>
      <vt:lpstr>Hyper-Parameter Tuning Cont.</vt:lpstr>
      <vt:lpstr>Classification Result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Yize</dc:creator>
  <cp:lastModifiedBy>Zhihui Chen (SDS,118010036)</cp:lastModifiedBy>
  <cp:revision>5</cp:revision>
  <dcterms:created xsi:type="dcterms:W3CDTF">2022-11-02T13:10:45Z</dcterms:created>
  <dcterms:modified xsi:type="dcterms:W3CDTF">2022-11-03T11:51:04Z</dcterms:modified>
</cp:coreProperties>
</file>